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26" roundtripDataSignature="AMtx7mibbUQU6zjFTdXl74yMR4XingxQO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9" Type="http://schemas.openxmlformats.org/officeDocument/2006/relationships/slide" Target="slides/slide105.xml"/><Relationship Id="rId108" Type="http://schemas.openxmlformats.org/officeDocument/2006/relationships/slide" Target="slides/slide104.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26" Type="http://customschemas.google.com/relationships/presentationmetadata" Target="metadata"/><Relationship Id="rId26" Type="http://schemas.openxmlformats.org/officeDocument/2006/relationships/slide" Target="slides/slide22.xml"/><Relationship Id="rId121" Type="http://schemas.openxmlformats.org/officeDocument/2006/relationships/slide" Target="slides/slide117.xml"/><Relationship Id="rId25" Type="http://schemas.openxmlformats.org/officeDocument/2006/relationships/slide" Target="slides/slide21.xml"/><Relationship Id="rId120" Type="http://schemas.openxmlformats.org/officeDocument/2006/relationships/slide" Target="slides/slide116.xml"/><Relationship Id="rId28" Type="http://schemas.openxmlformats.org/officeDocument/2006/relationships/slide" Target="slides/slide24.xml"/><Relationship Id="rId27" Type="http://schemas.openxmlformats.org/officeDocument/2006/relationships/slide" Target="slides/slide23.xml"/><Relationship Id="rId125" Type="http://schemas.openxmlformats.org/officeDocument/2006/relationships/slide" Target="slides/slide121.xml"/><Relationship Id="rId29" Type="http://schemas.openxmlformats.org/officeDocument/2006/relationships/slide" Target="slides/slide25.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99" Type="http://schemas.openxmlformats.org/officeDocument/2006/relationships/slide" Target="slides/slide95.xml"/><Relationship Id="rId10" Type="http://schemas.openxmlformats.org/officeDocument/2006/relationships/slide" Target="slides/slide6.xml"/><Relationship Id="rId98" Type="http://schemas.openxmlformats.org/officeDocument/2006/relationships/slide" Target="slides/slide94.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9" Type="http://schemas.openxmlformats.org/officeDocument/2006/relationships/slide" Target="slides/slide115.xml"/><Relationship Id="rId15" Type="http://schemas.openxmlformats.org/officeDocument/2006/relationships/slide" Target="slides/slide11.xml"/><Relationship Id="rId110" Type="http://schemas.openxmlformats.org/officeDocument/2006/relationships/slide" Target="slides/slide106.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14" Type="http://schemas.openxmlformats.org/officeDocument/2006/relationships/slide" Target="slides/slide110.xml"/><Relationship Id="rId18" Type="http://schemas.openxmlformats.org/officeDocument/2006/relationships/slide" Target="slides/slide14.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e39b8035f7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ge39b8035f7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e47a6a1c12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5" name="Google Shape;1245;ge47a6a1c12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e47a6a1c12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5" name="Google Shape;1255;ge47a6a1c12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e47a6a1c12_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5" name="Google Shape;1265;ge47a6a1c12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e47a6a1c12_0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4" name="Google Shape;1274;ge47a6a1c12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ge4806ca4c1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4" name="Google Shape;1284;ge4806ca4c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ge4806ca4c1_0_11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3" name="Google Shape;1293;ge4806ca4c1_0_1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e4806ca4c1_0_11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2" name="Google Shape;1302;ge4806ca4c1_0_11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e4806ca4c1_0_11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2" name="Google Shape;1312;ge4806ca4c1_0_11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e4806ca4c1_0_11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1" name="Google Shape;1321;ge4806ca4c1_0_1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e4806ca4c1_0_12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0" name="Google Shape;1330;ge4806ca4c1_0_12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e39b8035f7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1" name="Google Shape;431;ge39b8035f7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e4806ca4c1_0_12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9" name="Google Shape;1339;ge4806ca4c1_0_12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e4806ca4c1_0_12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8" name="Google Shape;1348;ge4806ca4c1_0_12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e4806ca4c1_0_12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7" name="Google Shape;1357;ge4806ca4c1_0_12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ge4806ca4c1_0_12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6" name="Google Shape;1366;ge4806ca4c1_0_12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e4806ca4c1_0_12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5" name="Google Shape;1375;ge4806ca4c1_0_12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e4806ca4c1_0_12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5" name="Google Shape;1385;ge4806ca4c1_0_12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ge4806ca4c1_0_12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5" name="Google Shape;1395;ge4806ca4c1_0_12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e4806ca4c1_0_12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4" name="Google Shape;1404;ge4806ca4c1_0_12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e4806ca4c1_0_12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3" name="Google Shape;1413;ge4806ca4c1_0_12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e4806ca4c1_0_13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2" name="Google Shape;1422;ge4806ca4c1_0_13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e39b8035f7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ge39b8035f7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e4806ca4c1_0_13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1" name="Google Shape;1431;ge4806ca4c1_0_13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e6acf12f0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0" name="Google Shape;1440;ge6acf12f0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e39b8035f7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ge39b8035f7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e39b8035f7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9" name="Google Shape;459;ge39b8035f7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e39b8035f7_0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9" name="Google Shape;469;ge39b8035f7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e39b8035f7_0_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8" name="Google Shape;478;ge39b8035f7_0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e39b8035f7_0_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7" name="Google Shape;487;ge39b8035f7_0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e39b8035f7_0_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ge39b8035f7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e39b8035f7_0_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5" name="Google Shape;505;ge39b8035f7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e39b8035f7_0_1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4" name="Google Shape;514;ge39b8035f7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e39b8035f7_0_1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3" name="Google Shape;523;ge39b8035f7_0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e39b8035f7_0_1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2" name="Google Shape;532;ge39b8035f7_0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e39b8035f7_0_1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2" name="Google Shape;542;ge39b8035f7_0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e2aa2c599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1" name="Google Shape;551;ge2aa2c599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e2aa2c5994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2" name="Google Shape;562;ge2aa2c5994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e2aa2c5994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1" name="Google Shape;571;ge2aa2c5994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e2aa2c5994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0" name="Google Shape;580;ge2aa2c5994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e2aa2c5994_0_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9" name="Google Shape;589;ge2aa2c5994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e2aa2c5994_0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8" name="Google Shape;598;ge2aa2c5994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e2aa2c5994_0_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7" name="Google Shape;607;ge2aa2c5994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e2aa2c5994_0_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6" name="Google Shape;616;ge2aa2c5994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e2aa2c5994_0_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5" name="Google Shape;625;ge2aa2c5994_0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e2aa2c5994_0_1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4" name="Google Shape;634;ge2aa2c5994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e2aa2c5994_0_1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3" name="Google Shape;643;ge2aa2c5994_0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e2bb81a39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2" name="Google Shape;652;ge2bb81a39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e2bb81a39e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1" name="Google Shape;661;ge2bb81a39e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e2bb81a39e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2" name="Google Shape;672;ge2bb81a39e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e2bb81a39e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1" name="Google Shape;681;ge2bb81a39e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e2bb81a39e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0" name="Google Shape;690;ge2bb81a39e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e2bb81a39e_0_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9" name="Google Shape;699;ge2bb81a39e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e2bb81a39e_0_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8" name="Google Shape;708;ge2bb81a39e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e2bb81a39e_0_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7" name="Google Shape;717;ge2bb81a39e_0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e4bf23683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6" name="Google Shape;726;ge4bf23683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e4bf236834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5" name="Google Shape;735;ge4bf236834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e4bf236834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5" name="Google Shape;745;ge4bf236834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e4bf236834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4" name="Google Shape;754;ge4bf236834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e4bf236834_0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3" name="Google Shape;763;ge4bf236834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e4bf236834_0_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2" name="Google Shape;772;ge4bf236834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e4bf236834_0_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1" name="Google Shape;781;ge4bf236834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e4bf236834_0_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0" name="Google Shape;790;ge4bf236834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e4bf236834_0_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0" name="Google Shape;800;ge4bf236834_0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e44595978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9" name="Google Shape;809;ge44595978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e4d1abe807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8" name="Google Shape;818;ge4d1abe807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e4d1abe807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8" name="Google Shape;828;ge4d1abe807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e4d1abe807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7" name="Google Shape;837;ge4d1abe807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e4d1abe807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6" name="Google Shape;846;ge4d1abe807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e4d1abe807_0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6" name="Google Shape;856;ge4d1abe807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e4d1abe807_0_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5" name="Google Shape;865;ge4d1abe807_0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e4d1abe807_0_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4" name="Google Shape;874;ge4d1abe807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e4d1abe807_0_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3" name="Google Shape;883;ge4d1abe807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e4d1abe807_0_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2" name="Google Shape;892;ge4d1abe807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e4d1abe807_0_1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1" name="Google Shape;901;ge4d1abe807_0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e4d1abe807_0_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0" name="Google Shape;910;ge4d1abe807_0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e4d1abe807_0_1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9" name="Google Shape;919;ge4d1abe807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e4d1abe807_0_1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8" name="Google Shape;928;ge4d1abe807_0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e4d1abe807_0_1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7" name="Google Shape;937;ge4d1abe807_0_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e4d1abe807_0_1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6" name="Google Shape;946;ge4d1abe807_0_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e4d1abe807_0_1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5" name="Google Shape;955;ge4d1abe807_0_1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e3049751da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4" name="Google Shape;964;ge3049751d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e3049751da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3" name="Google Shape;973;ge3049751da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e3049751da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2" name="Google Shape;982;ge3049751da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e3049751da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1" name="Google Shape;991;ge3049751da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e64238790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0" name="Google Shape;1000;ge64238790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e642387909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9" name="Google Shape;1009;ge642387909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e642387909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8" name="Google Shape;1018;ge642387909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e642387909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7" name="Google Shape;1027;ge642387909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e642387909_0_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6" name="Google Shape;1036;ge642387909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e642387909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5" name="Google Shape;1045;ge642387909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e642387909_0_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5" name="Google Shape;1055;ge642387909_0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e642387909_0_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5" name="Google Shape;1065;ge642387909_0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e642387909_0_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4" name="Google Shape;1074;ge642387909_0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e642387909_0_1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3" name="Google Shape;1083;ge642387909_0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e6587cd40e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2" name="Google Shape;1092;ge6587cd40e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e6587cd40e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1" name="Google Shape;1101;ge6587cd40e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e6587cd40e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0" name="Google Shape;1110;ge6587cd40e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e6587cd40e_0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9" name="Google Shape;1119;ge6587cd40e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e6587cd40e_0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8" name="Google Shape;1128;ge6587cd40e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e6587cd40e_0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7" name="Google Shape;1137;ge6587cd40e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e54d8faa88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6" name="Google Shape;1146;ge54d8faa8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e39b8035f7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ge39b8035f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e54d8faa88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5" name="Google Shape;1155;ge54d8faa88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e71713cad3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4" name="Google Shape;1164;ge71713cad3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e47a6a1c12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3" name="Google Shape;1173;ge47a6a1c1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e54d8faa88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2" name="Google Shape;1182;ge54d8faa88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e71713cad3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1" name="Google Shape;1191;ge71713cad3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e71713cad3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0" name="Google Shape;1200;ge71713cad3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e71713cad3_0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9" name="Google Shape;1209;ge71713cad3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e71713cad3_0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8" name="Google Shape;1218;ge71713cad3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e71713cad3_0_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7" name="Google Shape;1227;ge71713cad3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e71713cad3_0_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6" name="Google Shape;1236;ge71713cad3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grpSp>
        <p:nvGrpSpPr>
          <p:cNvPr id="16" name="Google Shape;16;p10"/>
          <p:cNvGrpSpPr/>
          <p:nvPr/>
        </p:nvGrpSpPr>
        <p:grpSpPr>
          <a:xfrm>
            <a:off x="-329674" y="-59376"/>
            <a:ext cx="12515851" cy="6923798"/>
            <a:chOff x="-329674" y="-51881"/>
            <a:chExt cx="12515851" cy="6923798"/>
          </a:xfrm>
        </p:grpSpPr>
        <p:sp>
          <p:nvSpPr>
            <p:cNvPr id="17" name="Google Shape;17;p10"/>
            <p:cNvSpPr/>
            <p:nvPr/>
          </p:nvSpPr>
          <p:spPr>
            <a:xfrm>
              <a:off x="-329674" y="1298404"/>
              <a:ext cx="9702800" cy="5573512"/>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10"/>
            <p:cNvSpPr/>
            <p:nvPr/>
          </p:nvSpPr>
          <p:spPr>
            <a:xfrm>
              <a:off x="670451" y="2018236"/>
              <a:ext cx="7373938" cy="4848892"/>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10"/>
            <p:cNvSpPr/>
            <p:nvPr/>
          </p:nvSpPr>
          <p:spPr>
            <a:xfrm>
              <a:off x="251351" y="1788400"/>
              <a:ext cx="8035925" cy="5083516"/>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10"/>
            <p:cNvSpPr/>
            <p:nvPr/>
          </p:nvSpPr>
          <p:spPr>
            <a:xfrm>
              <a:off x="-1061" y="549842"/>
              <a:ext cx="10334625" cy="6322075"/>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10"/>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10"/>
            <p:cNvSpPr/>
            <p:nvPr/>
          </p:nvSpPr>
          <p:spPr>
            <a:xfrm>
              <a:off x="-1061" y="-51881"/>
              <a:ext cx="11091863" cy="6923796"/>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10"/>
            <p:cNvSpPr/>
            <p:nvPr/>
          </p:nvSpPr>
          <p:spPr>
            <a:xfrm>
              <a:off x="5426601" y="5579"/>
              <a:ext cx="5788025" cy="6847184"/>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10"/>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10"/>
            <p:cNvSpPr/>
            <p:nvPr/>
          </p:nvSpPr>
          <p:spPr>
            <a:xfrm>
              <a:off x="5821889" y="5579"/>
              <a:ext cx="5588000" cy="6866337"/>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10"/>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10"/>
            <p:cNvSpPr/>
            <p:nvPr/>
          </p:nvSpPr>
          <p:spPr>
            <a:xfrm>
              <a:off x="6012389" y="5579"/>
              <a:ext cx="5497513" cy="6866337"/>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10"/>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10"/>
            <p:cNvSpPr/>
            <p:nvPr/>
          </p:nvSpPr>
          <p:spPr>
            <a:xfrm>
              <a:off x="6210826" y="790"/>
              <a:ext cx="5522913" cy="6871126"/>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10"/>
            <p:cNvSpPr/>
            <p:nvPr/>
          </p:nvSpPr>
          <p:spPr>
            <a:xfrm>
              <a:off x="6463239" y="5579"/>
              <a:ext cx="5413375" cy="6866337"/>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10"/>
            <p:cNvSpPr/>
            <p:nvPr/>
          </p:nvSpPr>
          <p:spPr>
            <a:xfrm>
              <a:off x="6877576" y="5579"/>
              <a:ext cx="5037138" cy="6861550"/>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10"/>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10"/>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10"/>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10"/>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 name="Google Shape;36;p10"/>
          <p:cNvGrpSpPr/>
          <p:nvPr/>
        </p:nvGrpSpPr>
        <p:grpSpPr>
          <a:xfrm>
            <a:off x="1669293" y="1186483"/>
            <a:ext cx="8848345" cy="4477933"/>
            <a:chOff x="1669293" y="1186483"/>
            <a:chExt cx="8848345" cy="4477933"/>
          </a:xfrm>
        </p:grpSpPr>
        <p:sp>
          <p:nvSpPr>
            <p:cNvPr id="37" name="Google Shape;37;p10"/>
            <p:cNvSpPr/>
            <p:nvPr/>
          </p:nvSpPr>
          <p:spPr>
            <a:xfrm>
              <a:off x="1674042" y="1186483"/>
              <a:ext cx="8843596" cy="71618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10"/>
            <p:cNvSpPr/>
            <p:nvPr/>
          </p:nvSpPr>
          <p:spPr>
            <a:xfrm rot="10800000">
              <a:off x="5892384" y="5313353"/>
              <a:ext cx="407233" cy="35106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10"/>
            <p:cNvSpPr/>
            <p:nvPr/>
          </p:nvSpPr>
          <p:spPr>
            <a:xfrm>
              <a:off x="1669293" y="1991156"/>
              <a:ext cx="8845667" cy="332219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10"/>
          <p:cNvSpPr txBox="1"/>
          <p:nvPr>
            <p:ph type="ctrTitle"/>
          </p:nvPr>
        </p:nvSpPr>
        <p:spPr>
          <a:xfrm>
            <a:off x="1759236" y="2075504"/>
            <a:ext cx="8679915" cy="1748729"/>
          </a:xfrm>
          <a:prstGeom prst="rect">
            <a:avLst/>
          </a:prstGeom>
          <a:noFill/>
          <a:ln>
            <a:noFill/>
          </a:ln>
        </p:spPr>
        <p:txBody>
          <a:bodyPr anchorCtr="0" anchor="b" bIns="0" lIns="228600" spcFirstLastPara="1" rIns="228600" wrap="square" tIns="228600">
            <a:normAutofit/>
          </a:bodyPr>
          <a:lstStyle>
            <a:lvl1pPr lvl="0" algn="ctr">
              <a:lnSpc>
                <a:spcPct val="80000"/>
              </a:lnSpc>
              <a:spcBef>
                <a:spcPts val="0"/>
              </a:spcBef>
              <a:spcAft>
                <a:spcPts val="0"/>
              </a:spcAft>
              <a:buClr>
                <a:srgbClr val="FFFEFF"/>
              </a:buClr>
              <a:buSzPts val="5400"/>
              <a:buFont typeface="Calibri"/>
              <a:buNone/>
              <a:defRPr sz="5400">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10"/>
          <p:cNvSpPr txBox="1"/>
          <p:nvPr>
            <p:ph idx="1" type="subTitle"/>
          </p:nvPr>
        </p:nvSpPr>
        <p:spPr>
          <a:xfrm>
            <a:off x="1759237" y="3906266"/>
            <a:ext cx="8673427" cy="1322587"/>
          </a:xfrm>
          <a:prstGeom prst="rect">
            <a:avLst/>
          </a:prstGeom>
          <a:noFill/>
          <a:ln>
            <a:noFill/>
          </a:ln>
        </p:spPr>
        <p:txBody>
          <a:bodyPr anchorCtr="0" anchor="t" bIns="45700" lIns="91425" spcFirstLastPara="1" rIns="91425" wrap="square" tIns="0">
            <a:normAutofit/>
          </a:bodyPr>
          <a:lstStyle>
            <a:lvl1pPr lvl="0" algn="ctr">
              <a:lnSpc>
                <a:spcPct val="100000"/>
              </a:lnSpc>
              <a:spcBef>
                <a:spcPts val="1000"/>
              </a:spcBef>
              <a:spcAft>
                <a:spcPts val="0"/>
              </a:spcAft>
              <a:buSzPts val="1980"/>
              <a:buNone/>
              <a:defRPr b="0" sz="1800">
                <a:solidFill>
                  <a:srgbClr val="FFFEFF"/>
                </a:solidFill>
              </a:defRPr>
            </a:lvl1pPr>
            <a:lvl2pPr lvl="1" algn="ctr">
              <a:lnSpc>
                <a:spcPct val="120000"/>
              </a:lnSpc>
              <a:spcBef>
                <a:spcPts val="500"/>
              </a:spcBef>
              <a:spcAft>
                <a:spcPts val="0"/>
              </a:spcAft>
              <a:buSzPts val="1980"/>
              <a:buNone/>
              <a:defRPr sz="1800"/>
            </a:lvl2pPr>
            <a:lvl3pPr lvl="2" algn="ctr">
              <a:lnSpc>
                <a:spcPct val="120000"/>
              </a:lnSpc>
              <a:spcBef>
                <a:spcPts val="500"/>
              </a:spcBef>
              <a:spcAft>
                <a:spcPts val="0"/>
              </a:spcAft>
              <a:buSzPts val="1980"/>
              <a:buNone/>
              <a:defRPr sz="1800"/>
            </a:lvl3pPr>
            <a:lvl4pPr lvl="3" algn="ctr">
              <a:lnSpc>
                <a:spcPct val="120000"/>
              </a:lnSpc>
              <a:spcBef>
                <a:spcPts val="500"/>
              </a:spcBef>
              <a:spcAft>
                <a:spcPts val="0"/>
              </a:spcAft>
              <a:buSzPts val="1760"/>
              <a:buNone/>
              <a:defRPr sz="1600"/>
            </a:lvl4pPr>
            <a:lvl5pPr lvl="4" algn="ctr">
              <a:lnSpc>
                <a:spcPct val="120000"/>
              </a:lnSpc>
              <a:spcBef>
                <a:spcPts val="500"/>
              </a:spcBef>
              <a:spcAft>
                <a:spcPts val="0"/>
              </a:spcAft>
              <a:buSzPts val="1760"/>
              <a:buNone/>
              <a:defRPr sz="1600"/>
            </a:lvl5pPr>
            <a:lvl6pPr lvl="5" algn="ctr">
              <a:lnSpc>
                <a:spcPct val="120000"/>
              </a:lnSpc>
              <a:spcBef>
                <a:spcPts val="500"/>
              </a:spcBef>
              <a:spcAft>
                <a:spcPts val="0"/>
              </a:spcAft>
              <a:buSzPts val="1760"/>
              <a:buNone/>
              <a:defRPr sz="1600"/>
            </a:lvl6pPr>
            <a:lvl7pPr lvl="6" algn="ctr">
              <a:lnSpc>
                <a:spcPct val="120000"/>
              </a:lnSpc>
              <a:spcBef>
                <a:spcPts val="500"/>
              </a:spcBef>
              <a:spcAft>
                <a:spcPts val="0"/>
              </a:spcAft>
              <a:buSzPts val="1760"/>
              <a:buNone/>
              <a:defRPr sz="1600"/>
            </a:lvl7pPr>
            <a:lvl8pPr lvl="7" algn="ctr">
              <a:lnSpc>
                <a:spcPct val="120000"/>
              </a:lnSpc>
              <a:spcBef>
                <a:spcPts val="500"/>
              </a:spcBef>
              <a:spcAft>
                <a:spcPts val="0"/>
              </a:spcAft>
              <a:buSzPts val="1760"/>
              <a:buNone/>
              <a:defRPr sz="1600"/>
            </a:lvl8pPr>
            <a:lvl9pPr lvl="8" algn="ctr">
              <a:lnSpc>
                <a:spcPct val="120000"/>
              </a:lnSpc>
              <a:spcBef>
                <a:spcPts val="500"/>
              </a:spcBef>
              <a:spcAft>
                <a:spcPts val="0"/>
              </a:spcAft>
              <a:buSzPts val="1760"/>
              <a:buNone/>
              <a:defRPr sz="1600"/>
            </a:lvl9pPr>
          </a:lstStyle>
          <a:p/>
        </p:txBody>
      </p:sp>
      <p:sp>
        <p:nvSpPr>
          <p:cNvPr id="42" name="Google Shape;42;p10"/>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0"/>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0"/>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4" name="Shape 274"/>
        <p:cNvGrpSpPr/>
        <p:nvPr/>
      </p:nvGrpSpPr>
      <p:grpSpPr>
        <a:xfrm>
          <a:off x="0" y="0"/>
          <a:ext cx="0" cy="0"/>
          <a:chOff x="0" y="0"/>
          <a:chExt cx="0" cy="0"/>
        </a:xfrm>
      </p:grpSpPr>
      <p:grpSp>
        <p:nvGrpSpPr>
          <p:cNvPr id="275" name="Google Shape;275;p19"/>
          <p:cNvGrpSpPr/>
          <p:nvPr/>
        </p:nvGrpSpPr>
        <p:grpSpPr>
          <a:xfrm>
            <a:off x="-417513" y="0"/>
            <a:ext cx="12584114" cy="6853238"/>
            <a:chOff x="-417513" y="0"/>
            <a:chExt cx="12584114" cy="6853238"/>
          </a:xfrm>
        </p:grpSpPr>
        <p:sp>
          <p:nvSpPr>
            <p:cNvPr id="276" name="Google Shape;276;p19"/>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9"/>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9"/>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9"/>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9"/>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9"/>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9"/>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9"/>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9"/>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9"/>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9"/>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9"/>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9"/>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9"/>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9"/>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9"/>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9"/>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9"/>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9"/>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9"/>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9"/>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 name="Google Shape;297;p19"/>
          <p:cNvGrpSpPr/>
          <p:nvPr/>
        </p:nvGrpSpPr>
        <p:grpSpPr>
          <a:xfrm>
            <a:off x="800144" y="1699589"/>
            <a:ext cx="3674476" cy="3470421"/>
            <a:chOff x="697883" y="1816768"/>
            <a:chExt cx="3674476" cy="3470421"/>
          </a:xfrm>
        </p:grpSpPr>
        <p:sp>
          <p:nvSpPr>
            <p:cNvPr id="298" name="Google Shape;298;p19"/>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9"/>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9"/>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 name="Google Shape;301;p19"/>
          <p:cNvSpPr txBox="1"/>
          <p:nvPr>
            <p:ph type="title"/>
          </p:nvPr>
        </p:nvSpPr>
        <p:spPr>
          <a:xfrm>
            <a:off x="888632" y="2349925"/>
            <a:ext cx="3501196" cy="2456441"/>
          </a:xfrm>
          <a:prstGeom prst="rect">
            <a:avLst/>
          </a:prstGeom>
          <a:noFill/>
          <a:ln>
            <a:noFill/>
          </a:ln>
        </p:spPr>
        <p:txBody>
          <a:bodyPr anchorCtr="0" anchor="ctr" bIns="228600" lIns="228600" spcFirstLastPara="1" rIns="228600" wrap="square" tIns="228600">
            <a:normAutofit/>
          </a:bodyPr>
          <a:lstStyle>
            <a:lvl1pPr lvl="0" algn="ctr">
              <a:lnSpc>
                <a:spcPct val="85000"/>
              </a:lnSpc>
              <a:spcBef>
                <a:spcPts val="0"/>
              </a:spcBef>
              <a:spcAft>
                <a:spcPts val="0"/>
              </a:spcAft>
              <a:buClr>
                <a:srgbClr val="FFFEFF"/>
              </a:buClr>
              <a:buSzPts val="4000"/>
              <a:buFont typeface="Calibri"/>
              <a:buNone/>
              <a:defRPr>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2" name="Google Shape;302;p19"/>
          <p:cNvSpPr txBox="1"/>
          <p:nvPr>
            <p:ph idx="1" type="body"/>
          </p:nvPr>
        </p:nvSpPr>
        <p:spPr>
          <a:xfrm rot="5400000">
            <a:off x="5618955" y="285746"/>
            <a:ext cx="5257090" cy="6275035"/>
          </a:xfrm>
          <a:prstGeom prst="rect">
            <a:avLst/>
          </a:prstGeom>
          <a:noFill/>
          <a:ln>
            <a:noFill/>
          </a:ln>
        </p:spPr>
        <p:txBody>
          <a:bodyPr anchorCtr="0" anchor="t"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303" name="Google Shape;303;p19"/>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19"/>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19"/>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06" name="Shape 306"/>
        <p:cNvGrpSpPr/>
        <p:nvPr/>
      </p:nvGrpSpPr>
      <p:grpSpPr>
        <a:xfrm>
          <a:off x="0" y="0"/>
          <a:ext cx="0" cy="0"/>
          <a:chOff x="0" y="0"/>
          <a:chExt cx="0" cy="0"/>
        </a:xfrm>
      </p:grpSpPr>
      <p:grpSp>
        <p:nvGrpSpPr>
          <p:cNvPr id="307" name="Google Shape;307;p20"/>
          <p:cNvGrpSpPr/>
          <p:nvPr/>
        </p:nvGrpSpPr>
        <p:grpSpPr>
          <a:xfrm flipH="1">
            <a:off x="-1" y="0"/>
            <a:ext cx="12584114" cy="6853238"/>
            <a:chOff x="-417513" y="0"/>
            <a:chExt cx="12584114" cy="6853238"/>
          </a:xfrm>
        </p:grpSpPr>
        <p:sp>
          <p:nvSpPr>
            <p:cNvPr id="308" name="Google Shape;308;p20"/>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0"/>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0"/>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0"/>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0"/>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0"/>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0"/>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0"/>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0"/>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0"/>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0"/>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0"/>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0"/>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0"/>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0"/>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0"/>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0"/>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0"/>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0"/>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0"/>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0"/>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 name="Google Shape;329;p20"/>
          <p:cNvGrpSpPr/>
          <p:nvPr/>
        </p:nvGrpSpPr>
        <p:grpSpPr>
          <a:xfrm>
            <a:off x="7718948" y="1699589"/>
            <a:ext cx="3674476" cy="3470421"/>
            <a:chOff x="697883" y="1816768"/>
            <a:chExt cx="3674476" cy="3470421"/>
          </a:xfrm>
        </p:grpSpPr>
        <p:sp>
          <p:nvSpPr>
            <p:cNvPr id="330" name="Google Shape;330;p20"/>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0"/>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0"/>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 name="Google Shape;333;p20"/>
          <p:cNvSpPr txBox="1"/>
          <p:nvPr>
            <p:ph type="title"/>
          </p:nvPr>
        </p:nvSpPr>
        <p:spPr>
          <a:xfrm rot="5400000">
            <a:off x="8329814" y="1827548"/>
            <a:ext cx="2456442" cy="3501195"/>
          </a:xfrm>
          <a:prstGeom prst="rect">
            <a:avLst/>
          </a:prstGeom>
          <a:noFill/>
          <a:ln>
            <a:noFill/>
          </a:ln>
        </p:spPr>
        <p:txBody>
          <a:bodyPr anchorCtr="0" anchor="ctr" bIns="228600" lIns="228600" spcFirstLastPara="1" rIns="228600" wrap="square" tIns="228600">
            <a:normAutofit/>
          </a:bodyPr>
          <a:lstStyle>
            <a:lvl1pPr lvl="0" algn="l">
              <a:lnSpc>
                <a:spcPct val="80000"/>
              </a:lnSpc>
              <a:spcBef>
                <a:spcPts val="0"/>
              </a:spcBef>
              <a:spcAft>
                <a:spcPts val="0"/>
              </a:spcAft>
              <a:buClr>
                <a:srgbClr val="FFFEFF"/>
              </a:buClr>
              <a:buSzPts val="4000"/>
              <a:buFont typeface="Calibri"/>
              <a:buNone/>
              <a:defRPr>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4" name="Google Shape;334;p20"/>
          <p:cNvSpPr txBox="1"/>
          <p:nvPr>
            <p:ph idx="1" type="body"/>
          </p:nvPr>
        </p:nvSpPr>
        <p:spPr>
          <a:xfrm rot="5400000">
            <a:off x="1308406" y="292784"/>
            <a:ext cx="5257303" cy="6268622"/>
          </a:xfrm>
          <a:prstGeom prst="rect">
            <a:avLst/>
          </a:prstGeom>
          <a:noFill/>
          <a:ln>
            <a:noFill/>
          </a:ln>
        </p:spPr>
        <p:txBody>
          <a:bodyPr anchorCtr="0" anchor="t"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335" name="Google Shape;335;p20"/>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20"/>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7" name="Google Shape;337;p20"/>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 name="Shape 45"/>
        <p:cNvGrpSpPr/>
        <p:nvPr/>
      </p:nvGrpSpPr>
      <p:grpSpPr>
        <a:xfrm>
          <a:off x="0" y="0"/>
          <a:ext cx="0" cy="0"/>
          <a:chOff x="0" y="0"/>
          <a:chExt cx="0" cy="0"/>
        </a:xfrm>
      </p:grpSpPr>
      <p:grpSp>
        <p:nvGrpSpPr>
          <p:cNvPr id="46" name="Google Shape;46;p11"/>
          <p:cNvGrpSpPr/>
          <p:nvPr/>
        </p:nvGrpSpPr>
        <p:grpSpPr>
          <a:xfrm>
            <a:off x="-417513" y="0"/>
            <a:ext cx="12584114" cy="6853238"/>
            <a:chOff x="-417513" y="0"/>
            <a:chExt cx="12584114" cy="6853238"/>
          </a:xfrm>
        </p:grpSpPr>
        <p:sp>
          <p:nvSpPr>
            <p:cNvPr id="47" name="Google Shape;47;p11"/>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1"/>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11"/>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1"/>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1"/>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1"/>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1"/>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1"/>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1"/>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1"/>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1"/>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1"/>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1"/>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1"/>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1"/>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1"/>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 name="Google Shape;68;p11"/>
          <p:cNvGrpSpPr/>
          <p:nvPr/>
        </p:nvGrpSpPr>
        <p:grpSpPr>
          <a:xfrm>
            <a:off x="800144" y="1699589"/>
            <a:ext cx="3674476" cy="3470421"/>
            <a:chOff x="697883" y="1816768"/>
            <a:chExt cx="3674476" cy="3470421"/>
          </a:xfrm>
        </p:grpSpPr>
        <p:sp>
          <p:nvSpPr>
            <p:cNvPr id="69" name="Google Shape;69;p11"/>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1"/>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1"/>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 name="Google Shape;72;p11"/>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lvl1pPr lvl="0" algn="ctr">
              <a:lnSpc>
                <a:spcPct val="85000"/>
              </a:lnSpc>
              <a:spcBef>
                <a:spcPts val="0"/>
              </a:spcBef>
              <a:spcAft>
                <a:spcPts val="0"/>
              </a:spcAft>
              <a:buClr>
                <a:srgbClr val="FFFEFF"/>
              </a:buClr>
              <a:buSzPts val="4000"/>
              <a:buFont typeface="Calibri"/>
              <a:buNone/>
              <a:defRPr>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1"/>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74" name="Google Shape;74;p11"/>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1"/>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7" name="Shape 77"/>
        <p:cNvGrpSpPr/>
        <p:nvPr/>
      </p:nvGrpSpPr>
      <p:grpSpPr>
        <a:xfrm>
          <a:off x="0" y="0"/>
          <a:ext cx="0" cy="0"/>
          <a:chOff x="0" y="0"/>
          <a:chExt cx="0" cy="0"/>
        </a:xfrm>
      </p:grpSpPr>
      <p:grpSp>
        <p:nvGrpSpPr>
          <p:cNvPr id="78" name="Google Shape;78;p12"/>
          <p:cNvGrpSpPr/>
          <p:nvPr/>
        </p:nvGrpSpPr>
        <p:grpSpPr>
          <a:xfrm>
            <a:off x="-329674" y="-59376"/>
            <a:ext cx="12515851" cy="6923798"/>
            <a:chOff x="-329674" y="-51881"/>
            <a:chExt cx="12515851" cy="6923798"/>
          </a:xfrm>
        </p:grpSpPr>
        <p:sp>
          <p:nvSpPr>
            <p:cNvPr id="79" name="Google Shape;79;p12"/>
            <p:cNvSpPr/>
            <p:nvPr/>
          </p:nvSpPr>
          <p:spPr>
            <a:xfrm>
              <a:off x="-329674" y="1298404"/>
              <a:ext cx="9702800" cy="5573512"/>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2"/>
            <p:cNvSpPr/>
            <p:nvPr/>
          </p:nvSpPr>
          <p:spPr>
            <a:xfrm>
              <a:off x="670451" y="2018236"/>
              <a:ext cx="7373938" cy="4848892"/>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2"/>
            <p:cNvSpPr/>
            <p:nvPr/>
          </p:nvSpPr>
          <p:spPr>
            <a:xfrm>
              <a:off x="251351" y="1788400"/>
              <a:ext cx="8035925" cy="5083516"/>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2"/>
            <p:cNvSpPr/>
            <p:nvPr/>
          </p:nvSpPr>
          <p:spPr>
            <a:xfrm>
              <a:off x="-1061" y="549842"/>
              <a:ext cx="10334625" cy="6322075"/>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2"/>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2"/>
            <p:cNvSpPr/>
            <p:nvPr/>
          </p:nvSpPr>
          <p:spPr>
            <a:xfrm>
              <a:off x="-1061" y="-51881"/>
              <a:ext cx="11091863" cy="6923796"/>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2"/>
            <p:cNvSpPr/>
            <p:nvPr/>
          </p:nvSpPr>
          <p:spPr>
            <a:xfrm>
              <a:off x="5426601" y="5579"/>
              <a:ext cx="5788025" cy="6847184"/>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2"/>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2"/>
            <p:cNvSpPr/>
            <p:nvPr/>
          </p:nvSpPr>
          <p:spPr>
            <a:xfrm>
              <a:off x="5821889" y="5579"/>
              <a:ext cx="5588000" cy="6866337"/>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2"/>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2"/>
            <p:cNvSpPr/>
            <p:nvPr/>
          </p:nvSpPr>
          <p:spPr>
            <a:xfrm>
              <a:off x="6012389" y="5579"/>
              <a:ext cx="5497513" cy="6866337"/>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2"/>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2"/>
            <p:cNvSpPr/>
            <p:nvPr/>
          </p:nvSpPr>
          <p:spPr>
            <a:xfrm>
              <a:off x="6210826" y="790"/>
              <a:ext cx="5522913" cy="6871126"/>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2"/>
            <p:cNvSpPr/>
            <p:nvPr/>
          </p:nvSpPr>
          <p:spPr>
            <a:xfrm>
              <a:off x="6463239" y="5579"/>
              <a:ext cx="5413375" cy="6866337"/>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2"/>
            <p:cNvSpPr/>
            <p:nvPr/>
          </p:nvSpPr>
          <p:spPr>
            <a:xfrm>
              <a:off x="6877576" y="5579"/>
              <a:ext cx="5037138" cy="6861550"/>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2"/>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2"/>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2"/>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2"/>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 name="Google Shape;98;p12"/>
          <p:cNvGrpSpPr/>
          <p:nvPr/>
        </p:nvGrpSpPr>
        <p:grpSpPr>
          <a:xfrm>
            <a:off x="3259545" y="1186483"/>
            <a:ext cx="5666145" cy="4477933"/>
            <a:chOff x="3259545" y="1186483"/>
            <a:chExt cx="5666145" cy="4477933"/>
          </a:xfrm>
        </p:grpSpPr>
        <p:sp>
          <p:nvSpPr>
            <p:cNvPr id="99" name="Google Shape;99;p12"/>
            <p:cNvSpPr/>
            <p:nvPr/>
          </p:nvSpPr>
          <p:spPr>
            <a:xfrm>
              <a:off x="3259545" y="1186483"/>
              <a:ext cx="5657881" cy="71618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2"/>
            <p:cNvSpPr/>
            <p:nvPr/>
          </p:nvSpPr>
          <p:spPr>
            <a:xfrm rot="10800000">
              <a:off x="5892384" y="5313353"/>
              <a:ext cx="407233" cy="35106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2"/>
            <p:cNvSpPr/>
            <p:nvPr/>
          </p:nvSpPr>
          <p:spPr>
            <a:xfrm>
              <a:off x="3259545" y="1991156"/>
              <a:ext cx="5666145" cy="332219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2"/>
          <p:cNvSpPr txBox="1"/>
          <p:nvPr>
            <p:ph type="title"/>
          </p:nvPr>
        </p:nvSpPr>
        <p:spPr>
          <a:xfrm>
            <a:off x="3344216" y="2074730"/>
            <a:ext cx="5490224" cy="1689390"/>
          </a:xfrm>
          <a:prstGeom prst="rect">
            <a:avLst/>
          </a:prstGeom>
          <a:noFill/>
          <a:ln>
            <a:noFill/>
          </a:ln>
        </p:spPr>
        <p:txBody>
          <a:bodyPr anchorCtr="0" anchor="b" bIns="0" lIns="228600" spcFirstLastPara="1" rIns="228600" wrap="square" tIns="228600">
            <a:normAutofit/>
          </a:bodyPr>
          <a:lstStyle>
            <a:lvl1pPr lvl="0" algn="ctr">
              <a:lnSpc>
                <a:spcPct val="85000"/>
              </a:lnSpc>
              <a:spcBef>
                <a:spcPts val="0"/>
              </a:spcBef>
              <a:spcAft>
                <a:spcPts val="0"/>
              </a:spcAft>
              <a:buClr>
                <a:srgbClr val="FFFEFF"/>
              </a:buClr>
              <a:buSzPts val="4400"/>
              <a:buFont typeface="Calibri"/>
              <a:buNone/>
              <a:defRPr sz="4400">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 name="Google Shape;103;p12"/>
          <p:cNvSpPr txBox="1"/>
          <p:nvPr>
            <p:ph idx="1" type="body"/>
          </p:nvPr>
        </p:nvSpPr>
        <p:spPr>
          <a:xfrm>
            <a:off x="3344215" y="3846851"/>
            <a:ext cx="5490223" cy="1383770"/>
          </a:xfrm>
          <a:prstGeom prst="rect">
            <a:avLst/>
          </a:prstGeom>
          <a:noFill/>
          <a:ln>
            <a:noFill/>
          </a:ln>
        </p:spPr>
        <p:txBody>
          <a:bodyPr anchorCtr="0" anchor="t" bIns="45700" lIns="91425" spcFirstLastPara="1" rIns="91425" wrap="square" tIns="0">
            <a:normAutofit/>
          </a:bodyPr>
          <a:lstStyle>
            <a:lvl1pPr indent="-228600" lvl="0" marL="457200" algn="ctr">
              <a:lnSpc>
                <a:spcPct val="120000"/>
              </a:lnSpc>
              <a:spcBef>
                <a:spcPts val="1000"/>
              </a:spcBef>
              <a:spcAft>
                <a:spcPts val="0"/>
              </a:spcAft>
              <a:buSzPts val="1980"/>
              <a:buNone/>
              <a:defRPr sz="1800">
                <a:solidFill>
                  <a:srgbClr val="FFFEFF"/>
                </a:solidFill>
              </a:defRPr>
            </a:lvl1pPr>
            <a:lvl2pPr indent="-228600" lvl="1" marL="914400" algn="l">
              <a:lnSpc>
                <a:spcPct val="120000"/>
              </a:lnSpc>
              <a:spcBef>
                <a:spcPts val="500"/>
              </a:spcBef>
              <a:spcAft>
                <a:spcPts val="0"/>
              </a:spcAft>
              <a:buSzPts val="1980"/>
              <a:buNone/>
              <a:defRPr sz="1800">
                <a:solidFill>
                  <a:srgbClr val="888888"/>
                </a:solidFill>
              </a:defRPr>
            </a:lvl2pPr>
            <a:lvl3pPr indent="-228600" lvl="2" marL="1371600" algn="l">
              <a:lnSpc>
                <a:spcPct val="120000"/>
              </a:lnSpc>
              <a:spcBef>
                <a:spcPts val="500"/>
              </a:spcBef>
              <a:spcAft>
                <a:spcPts val="0"/>
              </a:spcAft>
              <a:buSzPts val="1980"/>
              <a:buNone/>
              <a:defRPr sz="1800">
                <a:solidFill>
                  <a:srgbClr val="888888"/>
                </a:solidFill>
              </a:defRPr>
            </a:lvl3pPr>
            <a:lvl4pPr indent="-228600" lvl="3" marL="1828800" algn="l">
              <a:lnSpc>
                <a:spcPct val="120000"/>
              </a:lnSpc>
              <a:spcBef>
                <a:spcPts val="500"/>
              </a:spcBef>
              <a:spcAft>
                <a:spcPts val="0"/>
              </a:spcAft>
              <a:buSzPts val="1760"/>
              <a:buNone/>
              <a:defRPr sz="1600">
                <a:solidFill>
                  <a:srgbClr val="888888"/>
                </a:solidFill>
              </a:defRPr>
            </a:lvl4pPr>
            <a:lvl5pPr indent="-228600" lvl="4" marL="2286000" algn="l">
              <a:lnSpc>
                <a:spcPct val="120000"/>
              </a:lnSpc>
              <a:spcBef>
                <a:spcPts val="500"/>
              </a:spcBef>
              <a:spcAft>
                <a:spcPts val="0"/>
              </a:spcAft>
              <a:buSzPts val="1760"/>
              <a:buNone/>
              <a:defRPr sz="1600">
                <a:solidFill>
                  <a:srgbClr val="888888"/>
                </a:solidFill>
              </a:defRPr>
            </a:lvl5pPr>
            <a:lvl6pPr indent="-228600" lvl="5" marL="2743200" algn="l">
              <a:lnSpc>
                <a:spcPct val="120000"/>
              </a:lnSpc>
              <a:spcBef>
                <a:spcPts val="500"/>
              </a:spcBef>
              <a:spcAft>
                <a:spcPts val="0"/>
              </a:spcAft>
              <a:buSzPts val="1760"/>
              <a:buNone/>
              <a:defRPr sz="1600">
                <a:solidFill>
                  <a:srgbClr val="888888"/>
                </a:solidFill>
              </a:defRPr>
            </a:lvl6pPr>
            <a:lvl7pPr indent="-228600" lvl="6" marL="3200400" algn="l">
              <a:lnSpc>
                <a:spcPct val="120000"/>
              </a:lnSpc>
              <a:spcBef>
                <a:spcPts val="500"/>
              </a:spcBef>
              <a:spcAft>
                <a:spcPts val="0"/>
              </a:spcAft>
              <a:buSzPts val="1760"/>
              <a:buNone/>
              <a:defRPr sz="1600">
                <a:solidFill>
                  <a:srgbClr val="888888"/>
                </a:solidFill>
              </a:defRPr>
            </a:lvl7pPr>
            <a:lvl8pPr indent="-228600" lvl="7" marL="3657600" algn="l">
              <a:lnSpc>
                <a:spcPct val="120000"/>
              </a:lnSpc>
              <a:spcBef>
                <a:spcPts val="500"/>
              </a:spcBef>
              <a:spcAft>
                <a:spcPts val="0"/>
              </a:spcAft>
              <a:buSzPts val="1760"/>
              <a:buNone/>
              <a:defRPr sz="1600">
                <a:solidFill>
                  <a:srgbClr val="888888"/>
                </a:solidFill>
              </a:defRPr>
            </a:lvl8pPr>
            <a:lvl9pPr indent="-228600" lvl="8" marL="4114800" algn="l">
              <a:lnSpc>
                <a:spcPct val="120000"/>
              </a:lnSpc>
              <a:spcBef>
                <a:spcPts val="500"/>
              </a:spcBef>
              <a:spcAft>
                <a:spcPts val="0"/>
              </a:spcAft>
              <a:buSzPts val="1760"/>
              <a:buNone/>
              <a:defRPr sz="1600">
                <a:solidFill>
                  <a:srgbClr val="888888"/>
                </a:solidFill>
              </a:defRPr>
            </a:lvl9pPr>
          </a:lstStyle>
          <a:p/>
        </p:txBody>
      </p:sp>
      <p:sp>
        <p:nvSpPr>
          <p:cNvPr id="104" name="Google Shape;104;p12"/>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12"/>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12"/>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7" name="Shape 107"/>
        <p:cNvGrpSpPr/>
        <p:nvPr/>
      </p:nvGrpSpPr>
      <p:grpSpPr>
        <a:xfrm>
          <a:off x="0" y="0"/>
          <a:ext cx="0" cy="0"/>
          <a:chOff x="0" y="0"/>
          <a:chExt cx="0" cy="0"/>
        </a:xfrm>
      </p:grpSpPr>
      <p:grpSp>
        <p:nvGrpSpPr>
          <p:cNvPr id="108" name="Google Shape;108;p13"/>
          <p:cNvGrpSpPr/>
          <p:nvPr/>
        </p:nvGrpSpPr>
        <p:grpSpPr>
          <a:xfrm>
            <a:off x="-417513" y="0"/>
            <a:ext cx="12584114" cy="6853238"/>
            <a:chOff x="-417513" y="0"/>
            <a:chExt cx="12584114" cy="6853238"/>
          </a:xfrm>
        </p:grpSpPr>
        <p:sp>
          <p:nvSpPr>
            <p:cNvPr id="109" name="Google Shape;109;p13"/>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3"/>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3"/>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3"/>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3"/>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3"/>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3"/>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3"/>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3"/>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3"/>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3"/>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3"/>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3"/>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3"/>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3"/>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3"/>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3"/>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3"/>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3"/>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3"/>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13"/>
          <p:cNvGrpSpPr/>
          <p:nvPr/>
        </p:nvGrpSpPr>
        <p:grpSpPr>
          <a:xfrm>
            <a:off x="800144" y="1699589"/>
            <a:ext cx="3674476" cy="3470421"/>
            <a:chOff x="697883" y="1816768"/>
            <a:chExt cx="3674476" cy="3470421"/>
          </a:xfrm>
        </p:grpSpPr>
        <p:sp>
          <p:nvSpPr>
            <p:cNvPr id="131" name="Google Shape;131;p13"/>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3"/>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 name="Google Shape;134;p13"/>
          <p:cNvSpPr txBox="1"/>
          <p:nvPr>
            <p:ph type="title"/>
          </p:nvPr>
        </p:nvSpPr>
        <p:spPr>
          <a:xfrm>
            <a:off x="889000" y="2339669"/>
            <a:ext cx="3500828" cy="2470065"/>
          </a:xfrm>
          <a:prstGeom prst="rect">
            <a:avLst/>
          </a:prstGeom>
          <a:noFill/>
          <a:ln>
            <a:noFill/>
          </a:ln>
        </p:spPr>
        <p:txBody>
          <a:bodyPr anchorCtr="0" anchor="ctr" bIns="91425" lIns="91425" spcFirstLastPara="1" rIns="91425" wrap="square" tIns="91425">
            <a:normAutofit/>
          </a:bodyPr>
          <a:lstStyle>
            <a:lvl1pPr lvl="0" algn="ctr">
              <a:lnSpc>
                <a:spcPct val="85000"/>
              </a:lnSpc>
              <a:spcBef>
                <a:spcPts val="0"/>
              </a:spcBef>
              <a:spcAft>
                <a:spcPts val="0"/>
              </a:spcAft>
              <a:buClr>
                <a:srgbClr val="FFFEFF"/>
              </a:buClr>
              <a:buSzPts val="4000"/>
              <a:buFont typeface="Calibri"/>
              <a:buNone/>
              <a:defRPr>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5" name="Google Shape;135;p13"/>
          <p:cNvSpPr txBox="1"/>
          <p:nvPr>
            <p:ph idx="1" type="body"/>
          </p:nvPr>
        </p:nvSpPr>
        <p:spPr>
          <a:xfrm>
            <a:off x="5120878" y="803187"/>
            <a:ext cx="6269591" cy="2382651"/>
          </a:xfrm>
          <a:prstGeom prst="rect">
            <a:avLst/>
          </a:prstGeom>
          <a:noFill/>
          <a:ln>
            <a:noFill/>
          </a:ln>
        </p:spPr>
        <p:txBody>
          <a:bodyPr anchorCtr="0" anchor="t"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136" name="Google Shape;136;p13"/>
          <p:cNvSpPr txBox="1"/>
          <p:nvPr>
            <p:ph idx="2" type="body"/>
          </p:nvPr>
        </p:nvSpPr>
        <p:spPr>
          <a:xfrm>
            <a:off x="5118447" y="3672162"/>
            <a:ext cx="6272022" cy="2383586"/>
          </a:xfrm>
          <a:prstGeom prst="rect">
            <a:avLst/>
          </a:prstGeom>
          <a:noFill/>
          <a:ln>
            <a:noFill/>
          </a:ln>
        </p:spPr>
        <p:txBody>
          <a:bodyPr anchorCtr="0" anchor="t"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137" name="Google Shape;137;p13"/>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13"/>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13"/>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 name="Shape 140"/>
        <p:cNvGrpSpPr/>
        <p:nvPr/>
      </p:nvGrpSpPr>
      <p:grpSpPr>
        <a:xfrm>
          <a:off x="0" y="0"/>
          <a:ext cx="0" cy="0"/>
          <a:chOff x="0" y="0"/>
          <a:chExt cx="0" cy="0"/>
        </a:xfrm>
      </p:grpSpPr>
      <p:grpSp>
        <p:nvGrpSpPr>
          <p:cNvPr id="141" name="Google Shape;141;p14"/>
          <p:cNvGrpSpPr/>
          <p:nvPr/>
        </p:nvGrpSpPr>
        <p:grpSpPr>
          <a:xfrm>
            <a:off x="-417513" y="0"/>
            <a:ext cx="12584114" cy="6853238"/>
            <a:chOff x="-417513" y="0"/>
            <a:chExt cx="12584114" cy="6853238"/>
          </a:xfrm>
        </p:grpSpPr>
        <p:sp>
          <p:nvSpPr>
            <p:cNvPr id="142" name="Google Shape;142;p14"/>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4"/>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4"/>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4"/>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4"/>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4"/>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4"/>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4"/>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4"/>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4"/>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4"/>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4"/>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4"/>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4"/>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4"/>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4"/>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4"/>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4"/>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4"/>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4"/>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4"/>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4"/>
          <p:cNvGrpSpPr/>
          <p:nvPr/>
        </p:nvGrpSpPr>
        <p:grpSpPr>
          <a:xfrm>
            <a:off x="800144" y="1699589"/>
            <a:ext cx="3674476" cy="3470421"/>
            <a:chOff x="697883" y="1816768"/>
            <a:chExt cx="3674476" cy="3470421"/>
          </a:xfrm>
        </p:grpSpPr>
        <p:sp>
          <p:nvSpPr>
            <p:cNvPr id="164" name="Google Shape;164;p14"/>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4"/>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4"/>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14"/>
          <p:cNvSpPr txBox="1"/>
          <p:nvPr>
            <p:ph type="title"/>
          </p:nvPr>
        </p:nvSpPr>
        <p:spPr>
          <a:xfrm>
            <a:off x="889001" y="2363915"/>
            <a:ext cx="3500828" cy="2460497"/>
          </a:xfrm>
          <a:prstGeom prst="rect">
            <a:avLst/>
          </a:prstGeom>
          <a:noFill/>
          <a:ln>
            <a:noFill/>
          </a:ln>
        </p:spPr>
        <p:txBody>
          <a:bodyPr anchorCtr="0" anchor="ctr" bIns="91425" lIns="91425" spcFirstLastPara="1" rIns="91425" wrap="square" tIns="91425">
            <a:normAutofit/>
          </a:bodyPr>
          <a:lstStyle>
            <a:lvl1pPr lvl="0" algn="ctr">
              <a:lnSpc>
                <a:spcPct val="85000"/>
              </a:lnSpc>
              <a:spcBef>
                <a:spcPts val="0"/>
              </a:spcBef>
              <a:spcAft>
                <a:spcPts val="0"/>
              </a:spcAft>
              <a:buClr>
                <a:srgbClr val="FFFEFF"/>
              </a:buClr>
              <a:buSzPts val="4000"/>
              <a:buFont typeface="Calibri"/>
              <a:buNone/>
              <a:defRPr>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8" name="Google Shape;168;p14"/>
          <p:cNvSpPr txBox="1"/>
          <p:nvPr>
            <p:ph idx="1" type="body"/>
          </p:nvPr>
        </p:nvSpPr>
        <p:spPr>
          <a:xfrm>
            <a:off x="5125137" y="803185"/>
            <a:ext cx="6265088" cy="68580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SzPts val="2420"/>
              <a:buNone/>
              <a:defRPr b="0" sz="2200" cap="none">
                <a:solidFill>
                  <a:schemeClr val="accent1"/>
                </a:solidFill>
              </a:defRPr>
            </a:lvl1pPr>
            <a:lvl2pPr indent="-228600" lvl="1" marL="914400" algn="l">
              <a:lnSpc>
                <a:spcPct val="120000"/>
              </a:lnSpc>
              <a:spcBef>
                <a:spcPts val="500"/>
              </a:spcBef>
              <a:spcAft>
                <a:spcPts val="0"/>
              </a:spcAft>
              <a:buSzPts val="2200"/>
              <a:buNone/>
              <a:defRPr b="1" sz="2000"/>
            </a:lvl2pPr>
            <a:lvl3pPr indent="-228600" lvl="2" marL="1371600" algn="l">
              <a:lnSpc>
                <a:spcPct val="120000"/>
              </a:lnSpc>
              <a:spcBef>
                <a:spcPts val="500"/>
              </a:spcBef>
              <a:spcAft>
                <a:spcPts val="0"/>
              </a:spcAft>
              <a:buSzPts val="1980"/>
              <a:buNone/>
              <a:defRPr b="1" sz="1800"/>
            </a:lvl3pPr>
            <a:lvl4pPr indent="-228600" lvl="3" marL="1828800" algn="l">
              <a:lnSpc>
                <a:spcPct val="120000"/>
              </a:lnSpc>
              <a:spcBef>
                <a:spcPts val="500"/>
              </a:spcBef>
              <a:spcAft>
                <a:spcPts val="0"/>
              </a:spcAft>
              <a:buSzPts val="1760"/>
              <a:buNone/>
              <a:defRPr b="1" sz="1600"/>
            </a:lvl4pPr>
            <a:lvl5pPr indent="-228600" lvl="4" marL="2286000" algn="l">
              <a:lnSpc>
                <a:spcPct val="120000"/>
              </a:lnSpc>
              <a:spcBef>
                <a:spcPts val="500"/>
              </a:spcBef>
              <a:spcAft>
                <a:spcPts val="0"/>
              </a:spcAft>
              <a:buSzPts val="1760"/>
              <a:buNone/>
              <a:defRPr b="1" sz="1600"/>
            </a:lvl5pPr>
            <a:lvl6pPr indent="-228600" lvl="5" marL="2743200" algn="l">
              <a:lnSpc>
                <a:spcPct val="120000"/>
              </a:lnSpc>
              <a:spcBef>
                <a:spcPts val="500"/>
              </a:spcBef>
              <a:spcAft>
                <a:spcPts val="0"/>
              </a:spcAft>
              <a:buSzPts val="1760"/>
              <a:buNone/>
              <a:defRPr b="1" sz="1600"/>
            </a:lvl6pPr>
            <a:lvl7pPr indent="-228600" lvl="6" marL="3200400" algn="l">
              <a:lnSpc>
                <a:spcPct val="120000"/>
              </a:lnSpc>
              <a:spcBef>
                <a:spcPts val="500"/>
              </a:spcBef>
              <a:spcAft>
                <a:spcPts val="0"/>
              </a:spcAft>
              <a:buSzPts val="1760"/>
              <a:buNone/>
              <a:defRPr b="1" sz="1600"/>
            </a:lvl7pPr>
            <a:lvl8pPr indent="-228600" lvl="7" marL="3657600" algn="l">
              <a:lnSpc>
                <a:spcPct val="120000"/>
              </a:lnSpc>
              <a:spcBef>
                <a:spcPts val="500"/>
              </a:spcBef>
              <a:spcAft>
                <a:spcPts val="0"/>
              </a:spcAft>
              <a:buSzPts val="1760"/>
              <a:buNone/>
              <a:defRPr b="1" sz="1600"/>
            </a:lvl8pPr>
            <a:lvl9pPr indent="-228600" lvl="8" marL="4114800" algn="l">
              <a:lnSpc>
                <a:spcPct val="120000"/>
              </a:lnSpc>
              <a:spcBef>
                <a:spcPts val="500"/>
              </a:spcBef>
              <a:spcAft>
                <a:spcPts val="0"/>
              </a:spcAft>
              <a:buSzPts val="1760"/>
              <a:buNone/>
              <a:defRPr b="1" sz="1600"/>
            </a:lvl9pPr>
          </a:lstStyle>
          <a:p/>
        </p:txBody>
      </p:sp>
      <p:sp>
        <p:nvSpPr>
          <p:cNvPr id="169" name="Google Shape;169;p14"/>
          <p:cNvSpPr txBox="1"/>
          <p:nvPr>
            <p:ph idx="2" type="body"/>
          </p:nvPr>
        </p:nvSpPr>
        <p:spPr>
          <a:xfrm>
            <a:off x="5125305" y="1488985"/>
            <a:ext cx="6264350" cy="1696853"/>
          </a:xfrm>
          <a:prstGeom prst="rect">
            <a:avLst/>
          </a:prstGeom>
          <a:noFill/>
          <a:ln>
            <a:noFill/>
          </a:ln>
        </p:spPr>
        <p:txBody>
          <a:bodyPr anchorCtr="0" anchor="t"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170" name="Google Shape;170;p14"/>
          <p:cNvSpPr txBox="1"/>
          <p:nvPr>
            <p:ph idx="3" type="body"/>
          </p:nvPr>
        </p:nvSpPr>
        <p:spPr>
          <a:xfrm>
            <a:off x="5118653" y="3665887"/>
            <a:ext cx="6264414" cy="68580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SzPts val="2420"/>
              <a:buNone/>
              <a:defRPr b="0" sz="2200" cap="none">
                <a:solidFill>
                  <a:schemeClr val="accent1"/>
                </a:solidFill>
              </a:defRPr>
            </a:lvl1pPr>
            <a:lvl2pPr indent="-228600" lvl="1" marL="914400" algn="l">
              <a:lnSpc>
                <a:spcPct val="120000"/>
              </a:lnSpc>
              <a:spcBef>
                <a:spcPts val="500"/>
              </a:spcBef>
              <a:spcAft>
                <a:spcPts val="0"/>
              </a:spcAft>
              <a:buSzPts val="2200"/>
              <a:buNone/>
              <a:defRPr b="1" sz="2000"/>
            </a:lvl2pPr>
            <a:lvl3pPr indent="-228600" lvl="2" marL="1371600" algn="l">
              <a:lnSpc>
                <a:spcPct val="120000"/>
              </a:lnSpc>
              <a:spcBef>
                <a:spcPts val="500"/>
              </a:spcBef>
              <a:spcAft>
                <a:spcPts val="0"/>
              </a:spcAft>
              <a:buSzPts val="1980"/>
              <a:buNone/>
              <a:defRPr b="1" sz="1800"/>
            </a:lvl3pPr>
            <a:lvl4pPr indent="-228600" lvl="3" marL="1828800" algn="l">
              <a:lnSpc>
                <a:spcPct val="120000"/>
              </a:lnSpc>
              <a:spcBef>
                <a:spcPts val="500"/>
              </a:spcBef>
              <a:spcAft>
                <a:spcPts val="0"/>
              </a:spcAft>
              <a:buSzPts val="1760"/>
              <a:buNone/>
              <a:defRPr b="1" sz="1600"/>
            </a:lvl4pPr>
            <a:lvl5pPr indent="-228600" lvl="4" marL="2286000" algn="l">
              <a:lnSpc>
                <a:spcPct val="120000"/>
              </a:lnSpc>
              <a:spcBef>
                <a:spcPts val="500"/>
              </a:spcBef>
              <a:spcAft>
                <a:spcPts val="0"/>
              </a:spcAft>
              <a:buSzPts val="1760"/>
              <a:buNone/>
              <a:defRPr b="1" sz="1600"/>
            </a:lvl5pPr>
            <a:lvl6pPr indent="-228600" lvl="5" marL="2743200" algn="l">
              <a:lnSpc>
                <a:spcPct val="120000"/>
              </a:lnSpc>
              <a:spcBef>
                <a:spcPts val="500"/>
              </a:spcBef>
              <a:spcAft>
                <a:spcPts val="0"/>
              </a:spcAft>
              <a:buSzPts val="1760"/>
              <a:buNone/>
              <a:defRPr b="1" sz="1600"/>
            </a:lvl6pPr>
            <a:lvl7pPr indent="-228600" lvl="6" marL="3200400" algn="l">
              <a:lnSpc>
                <a:spcPct val="120000"/>
              </a:lnSpc>
              <a:spcBef>
                <a:spcPts val="500"/>
              </a:spcBef>
              <a:spcAft>
                <a:spcPts val="0"/>
              </a:spcAft>
              <a:buSzPts val="1760"/>
              <a:buNone/>
              <a:defRPr b="1" sz="1600"/>
            </a:lvl7pPr>
            <a:lvl8pPr indent="-228600" lvl="7" marL="3657600" algn="l">
              <a:lnSpc>
                <a:spcPct val="120000"/>
              </a:lnSpc>
              <a:spcBef>
                <a:spcPts val="500"/>
              </a:spcBef>
              <a:spcAft>
                <a:spcPts val="0"/>
              </a:spcAft>
              <a:buSzPts val="1760"/>
              <a:buNone/>
              <a:defRPr b="1" sz="1600"/>
            </a:lvl8pPr>
            <a:lvl9pPr indent="-228600" lvl="8" marL="4114800" algn="l">
              <a:lnSpc>
                <a:spcPct val="120000"/>
              </a:lnSpc>
              <a:spcBef>
                <a:spcPts val="500"/>
              </a:spcBef>
              <a:spcAft>
                <a:spcPts val="0"/>
              </a:spcAft>
              <a:buSzPts val="1760"/>
              <a:buNone/>
              <a:defRPr b="1" sz="1600"/>
            </a:lvl9pPr>
          </a:lstStyle>
          <a:p/>
        </p:txBody>
      </p:sp>
      <p:sp>
        <p:nvSpPr>
          <p:cNvPr id="171" name="Google Shape;171;p14"/>
          <p:cNvSpPr txBox="1"/>
          <p:nvPr>
            <p:ph idx="4" type="body"/>
          </p:nvPr>
        </p:nvSpPr>
        <p:spPr>
          <a:xfrm>
            <a:off x="5118447" y="4351687"/>
            <a:ext cx="6265588" cy="1704060"/>
          </a:xfrm>
          <a:prstGeom prst="rect">
            <a:avLst/>
          </a:prstGeom>
          <a:noFill/>
          <a:ln>
            <a:noFill/>
          </a:ln>
        </p:spPr>
        <p:txBody>
          <a:bodyPr anchorCtr="0" anchor="t"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172" name="Google Shape;172;p14"/>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 name="Google Shape;173;p14"/>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 name="Google Shape;174;p14"/>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5" name="Shape 175"/>
        <p:cNvGrpSpPr/>
        <p:nvPr/>
      </p:nvGrpSpPr>
      <p:grpSpPr>
        <a:xfrm>
          <a:off x="0" y="0"/>
          <a:ext cx="0" cy="0"/>
          <a:chOff x="0" y="0"/>
          <a:chExt cx="0" cy="0"/>
        </a:xfrm>
      </p:grpSpPr>
      <p:grpSp>
        <p:nvGrpSpPr>
          <p:cNvPr id="176" name="Google Shape;176;p15"/>
          <p:cNvGrpSpPr/>
          <p:nvPr/>
        </p:nvGrpSpPr>
        <p:grpSpPr>
          <a:xfrm>
            <a:off x="-417513" y="0"/>
            <a:ext cx="12584114" cy="6853238"/>
            <a:chOff x="-417513" y="0"/>
            <a:chExt cx="12584114" cy="6853238"/>
          </a:xfrm>
        </p:grpSpPr>
        <p:sp>
          <p:nvSpPr>
            <p:cNvPr id="177" name="Google Shape;177;p15"/>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5"/>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5"/>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5"/>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5"/>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5"/>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5"/>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5"/>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5"/>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5"/>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5"/>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5"/>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5"/>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5"/>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5"/>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5"/>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5"/>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5"/>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5"/>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5"/>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5"/>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5"/>
          <p:cNvGrpSpPr/>
          <p:nvPr/>
        </p:nvGrpSpPr>
        <p:grpSpPr>
          <a:xfrm>
            <a:off x="800144" y="1699589"/>
            <a:ext cx="3674476" cy="3470421"/>
            <a:chOff x="697883" y="1816768"/>
            <a:chExt cx="3674476" cy="3470421"/>
          </a:xfrm>
        </p:grpSpPr>
        <p:sp>
          <p:nvSpPr>
            <p:cNvPr id="199" name="Google Shape;199;p15"/>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5"/>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5"/>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 name="Google Shape;202;p15"/>
          <p:cNvSpPr txBox="1"/>
          <p:nvPr>
            <p:ph type="title"/>
          </p:nvPr>
        </p:nvSpPr>
        <p:spPr>
          <a:xfrm>
            <a:off x="888632" y="2349925"/>
            <a:ext cx="3501196" cy="2456442"/>
          </a:xfrm>
          <a:prstGeom prst="rect">
            <a:avLst/>
          </a:prstGeom>
          <a:noFill/>
          <a:ln>
            <a:noFill/>
          </a:ln>
        </p:spPr>
        <p:txBody>
          <a:bodyPr anchorCtr="0" anchor="ctr" bIns="228600" lIns="228600" spcFirstLastPara="1" rIns="228600" wrap="square" tIns="228600">
            <a:normAutofit/>
          </a:bodyPr>
          <a:lstStyle>
            <a:lvl1pPr lvl="0" algn="ctr">
              <a:lnSpc>
                <a:spcPct val="85000"/>
              </a:lnSpc>
              <a:spcBef>
                <a:spcPts val="0"/>
              </a:spcBef>
              <a:spcAft>
                <a:spcPts val="0"/>
              </a:spcAft>
              <a:buClr>
                <a:srgbClr val="FFFEFF"/>
              </a:buClr>
              <a:buSzPts val="4000"/>
              <a:buFont typeface="Calibri"/>
              <a:buNone/>
              <a:defRPr>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3" name="Google Shape;203;p15"/>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 name="Google Shape;204;p15"/>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 name="Google Shape;205;p15"/>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6" name="Shape 206"/>
        <p:cNvGrpSpPr/>
        <p:nvPr/>
      </p:nvGrpSpPr>
      <p:grpSpPr>
        <a:xfrm>
          <a:off x="0" y="0"/>
          <a:ext cx="0" cy="0"/>
          <a:chOff x="0" y="0"/>
          <a:chExt cx="0" cy="0"/>
        </a:xfrm>
      </p:grpSpPr>
      <p:sp>
        <p:nvSpPr>
          <p:cNvPr id="207" name="Google Shape;207;p16"/>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 name="Google Shape;208;p16"/>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 name="Google Shape;209;p16"/>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0" name="Shape 210"/>
        <p:cNvGrpSpPr/>
        <p:nvPr/>
      </p:nvGrpSpPr>
      <p:grpSpPr>
        <a:xfrm>
          <a:off x="0" y="0"/>
          <a:ext cx="0" cy="0"/>
          <a:chOff x="0" y="0"/>
          <a:chExt cx="0" cy="0"/>
        </a:xfrm>
      </p:grpSpPr>
      <p:grpSp>
        <p:nvGrpSpPr>
          <p:cNvPr id="211" name="Google Shape;211;p17"/>
          <p:cNvGrpSpPr/>
          <p:nvPr/>
        </p:nvGrpSpPr>
        <p:grpSpPr>
          <a:xfrm>
            <a:off x="-417513" y="0"/>
            <a:ext cx="12584114" cy="6853238"/>
            <a:chOff x="-417513" y="0"/>
            <a:chExt cx="12584114" cy="6853238"/>
          </a:xfrm>
        </p:grpSpPr>
        <p:sp>
          <p:nvSpPr>
            <p:cNvPr id="212" name="Google Shape;212;p17"/>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7"/>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7"/>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7"/>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7"/>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7"/>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7"/>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7"/>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7"/>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7"/>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7"/>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7"/>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7"/>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7"/>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7"/>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7"/>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7"/>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7"/>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7"/>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7"/>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7"/>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 name="Google Shape;233;p17"/>
          <p:cNvGrpSpPr/>
          <p:nvPr/>
        </p:nvGrpSpPr>
        <p:grpSpPr>
          <a:xfrm>
            <a:off x="800144" y="1699589"/>
            <a:ext cx="3674476" cy="3470421"/>
            <a:chOff x="697883" y="1816768"/>
            <a:chExt cx="3674476" cy="3470421"/>
          </a:xfrm>
        </p:grpSpPr>
        <p:sp>
          <p:nvSpPr>
            <p:cNvPr id="234" name="Google Shape;234;p17"/>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7"/>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7"/>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 name="Google Shape;237;p17"/>
          <p:cNvSpPr txBox="1"/>
          <p:nvPr>
            <p:ph type="title"/>
          </p:nvPr>
        </p:nvSpPr>
        <p:spPr>
          <a:xfrm>
            <a:off x="888631" y="2352026"/>
            <a:ext cx="3501197" cy="1223298"/>
          </a:xfrm>
          <a:prstGeom prst="rect">
            <a:avLst/>
          </a:prstGeom>
          <a:noFill/>
          <a:ln>
            <a:noFill/>
          </a:ln>
        </p:spPr>
        <p:txBody>
          <a:bodyPr anchorCtr="0" anchor="b" bIns="0" lIns="228600" spcFirstLastPara="1" rIns="228600" wrap="square" tIns="228600">
            <a:noAutofit/>
          </a:bodyPr>
          <a:lstStyle>
            <a:lvl1pPr lvl="0" algn="ctr">
              <a:lnSpc>
                <a:spcPct val="85000"/>
              </a:lnSpc>
              <a:spcBef>
                <a:spcPts val="0"/>
              </a:spcBef>
              <a:spcAft>
                <a:spcPts val="0"/>
              </a:spcAft>
              <a:buClr>
                <a:srgbClr val="FFFEFF"/>
              </a:buClr>
              <a:buSzPts val="3200"/>
              <a:buFont typeface="Calibri"/>
              <a:buNone/>
              <a:defRPr sz="3200">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8" name="Google Shape;238;p17"/>
          <p:cNvSpPr txBox="1"/>
          <p:nvPr>
            <p:ph idx="1" type="body"/>
          </p:nvPr>
        </p:nvSpPr>
        <p:spPr>
          <a:xfrm>
            <a:off x="5109983" y="802809"/>
            <a:ext cx="6275035" cy="5249940"/>
          </a:xfrm>
          <a:prstGeom prst="rect">
            <a:avLst/>
          </a:prstGeom>
          <a:noFill/>
          <a:ln>
            <a:noFill/>
          </a:ln>
        </p:spPr>
        <p:txBody>
          <a:bodyPr anchorCtr="0" anchor="ctr"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239" name="Google Shape;239;p17"/>
          <p:cNvSpPr txBox="1"/>
          <p:nvPr>
            <p:ph idx="2" type="body"/>
          </p:nvPr>
        </p:nvSpPr>
        <p:spPr>
          <a:xfrm>
            <a:off x="888631" y="3580186"/>
            <a:ext cx="3501197" cy="1221164"/>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760"/>
              <a:buNone/>
              <a:defRPr sz="1600">
                <a:solidFill>
                  <a:srgbClr val="FFFEFF"/>
                </a:solidFill>
              </a:defRPr>
            </a:lvl1pPr>
            <a:lvl2pPr indent="-228600" lvl="1" marL="914400" algn="l">
              <a:lnSpc>
                <a:spcPct val="120000"/>
              </a:lnSpc>
              <a:spcBef>
                <a:spcPts val="500"/>
              </a:spcBef>
              <a:spcAft>
                <a:spcPts val="0"/>
              </a:spcAft>
              <a:buSzPts val="1540"/>
              <a:buNone/>
              <a:defRPr sz="1400"/>
            </a:lvl2pPr>
            <a:lvl3pPr indent="-228600" lvl="2" marL="1371600" algn="l">
              <a:lnSpc>
                <a:spcPct val="120000"/>
              </a:lnSpc>
              <a:spcBef>
                <a:spcPts val="500"/>
              </a:spcBef>
              <a:spcAft>
                <a:spcPts val="0"/>
              </a:spcAft>
              <a:buSzPts val="1320"/>
              <a:buNone/>
              <a:defRPr sz="1200"/>
            </a:lvl3pPr>
            <a:lvl4pPr indent="-228600" lvl="3" marL="1828800" algn="l">
              <a:lnSpc>
                <a:spcPct val="120000"/>
              </a:lnSpc>
              <a:spcBef>
                <a:spcPts val="500"/>
              </a:spcBef>
              <a:spcAft>
                <a:spcPts val="0"/>
              </a:spcAft>
              <a:buSzPts val="1100"/>
              <a:buNone/>
              <a:defRPr sz="1000"/>
            </a:lvl4pPr>
            <a:lvl5pPr indent="-228600" lvl="4" marL="2286000" algn="l">
              <a:lnSpc>
                <a:spcPct val="120000"/>
              </a:lnSpc>
              <a:spcBef>
                <a:spcPts val="500"/>
              </a:spcBef>
              <a:spcAft>
                <a:spcPts val="0"/>
              </a:spcAft>
              <a:buSzPts val="1100"/>
              <a:buNone/>
              <a:defRPr sz="1000"/>
            </a:lvl5pPr>
            <a:lvl6pPr indent="-228600" lvl="5" marL="2743200" algn="l">
              <a:lnSpc>
                <a:spcPct val="120000"/>
              </a:lnSpc>
              <a:spcBef>
                <a:spcPts val="500"/>
              </a:spcBef>
              <a:spcAft>
                <a:spcPts val="0"/>
              </a:spcAft>
              <a:buSzPts val="1100"/>
              <a:buNone/>
              <a:defRPr sz="1000"/>
            </a:lvl6pPr>
            <a:lvl7pPr indent="-228600" lvl="6" marL="3200400" algn="l">
              <a:lnSpc>
                <a:spcPct val="120000"/>
              </a:lnSpc>
              <a:spcBef>
                <a:spcPts val="500"/>
              </a:spcBef>
              <a:spcAft>
                <a:spcPts val="0"/>
              </a:spcAft>
              <a:buSzPts val="1100"/>
              <a:buNone/>
              <a:defRPr sz="1000"/>
            </a:lvl7pPr>
            <a:lvl8pPr indent="-228600" lvl="7" marL="3657600" algn="l">
              <a:lnSpc>
                <a:spcPct val="120000"/>
              </a:lnSpc>
              <a:spcBef>
                <a:spcPts val="500"/>
              </a:spcBef>
              <a:spcAft>
                <a:spcPts val="0"/>
              </a:spcAft>
              <a:buSzPts val="1100"/>
              <a:buNone/>
              <a:defRPr sz="1000"/>
            </a:lvl8pPr>
            <a:lvl9pPr indent="-228600" lvl="8" marL="4114800" algn="l">
              <a:lnSpc>
                <a:spcPct val="120000"/>
              </a:lnSpc>
              <a:spcBef>
                <a:spcPts val="500"/>
              </a:spcBef>
              <a:spcAft>
                <a:spcPts val="0"/>
              </a:spcAft>
              <a:buSzPts val="1100"/>
              <a:buNone/>
              <a:defRPr sz="1000"/>
            </a:lvl9pPr>
          </a:lstStyle>
          <a:p/>
        </p:txBody>
      </p:sp>
      <p:sp>
        <p:nvSpPr>
          <p:cNvPr id="240" name="Google Shape;240;p17"/>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 name="Google Shape;241;p17"/>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 name="Google Shape;242;p17"/>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43" name="Shape 243"/>
        <p:cNvGrpSpPr/>
        <p:nvPr/>
      </p:nvGrpSpPr>
      <p:grpSpPr>
        <a:xfrm>
          <a:off x="0" y="0"/>
          <a:ext cx="0" cy="0"/>
          <a:chOff x="0" y="0"/>
          <a:chExt cx="0" cy="0"/>
        </a:xfrm>
      </p:grpSpPr>
      <p:grpSp>
        <p:nvGrpSpPr>
          <p:cNvPr id="244" name="Google Shape;244;p18"/>
          <p:cNvGrpSpPr/>
          <p:nvPr/>
        </p:nvGrpSpPr>
        <p:grpSpPr>
          <a:xfrm>
            <a:off x="-329674" y="-59376"/>
            <a:ext cx="12515851" cy="6923798"/>
            <a:chOff x="-329674" y="-51881"/>
            <a:chExt cx="12515851" cy="6923798"/>
          </a:xfrm>
        </p:grpSpPr>
        <p:sp>
          <p:nvSpPr>
            <p:cNvPr id="245" name="Google Shape;245;p18"/>
            <p:cNvSpPr/>
            <p:nvPr/>
          </p:nvSpPr>
          <p:spPr>
            <a:xfrm>
              <a:off x="-329674" y="1298404"/>
              <a:ext cx="9702800" cy="5573512"/>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8"/>
            <p:cNvSpPr/>
            <p:nvPr/>
          </p:nvSpPr>
          <p:spPr>
            <a:xfrm>
              <a:off x="670451" y="2018236"/>
              <a:ext cx="7373938" cy="4848892"/>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8"/>
            <p:cNvSpPr/>
            <p:nvPr/>
          </p:nvSpPr>
          <p:spPr>
            <a:xfrm>
              <a:off x="251351" y="1788400"/>
              <a:ext cx="8035925" cy="5083516"/>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8"/>
            <p:cNvSpPr/>
            <p:nvPr/>
          </p:nvSpPr>
          <p:spPr>
            <a:xfrm>
              <a:off x="-1061" y="549842"/>
              <a:ext cx="10334625" cy="6322075"/>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8"/>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8"/>
            <p:cNvSpPr/>
            <p:nvPr/>
          </p:nvSpPr>
          <p:spPr>
            <a:xfrm>
              <a:off x="-1061" y="-51881"/>
              <a:ext cx="11091863" cy="6923796"/>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8"/>
            <p:cNvSpPr/>
            <p:nvPr/>
          </p:nvSpPr>
          <p:spPr>
            <a:xfrm>
              <a:off x="5426601" y="5579"/>
              <a:ext cx="5788025" cy="6847184"/>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8"/>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8"/>
            <p:cNvSpPr/>
            <p:nvPr/>
          </p:nvSpPr>
          <p:spPr>
            <a:xfrm>
              <a:off x="5821889" y="5579"/>
              <a:ext cx="5588000" cy="6866337"/>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8"/>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8"/>
            <p:cNvSpPr/>
            <p:nvPr/>
          </p:nvSpPr>
          <p:spPr>
            <a:xfrm>
              <a:off x="6012389" y="5579"/>
              <a:ext cx="5497513" cy="6866337"/>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8"/>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8"/>
            <p:cNvSpPr/>
            <p:nvPr/>
          </p:nvSpPr>
          <p:spPr>
            <a:xfrm>
              <a:off x="6210826" y="790"/>
              <a:ext cx="5522913" cy="6871126"/>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8"/>
            <p:cNvSpPr/>
            <p:nvPr/>
          </p:nvSpPr>
          <p:spPr>
            <a:xfrm>
              <a:off x="6463239" y="5579"/>
              <a:ext cx="5413375" cy="6866337"/>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8"/>
            <p:cNvSpPr/>
            <p:nvPr/>
          </p:nvSpPr>
          <p:spPr>
            <a:xfrm>
              <a:off x="6877576" y="5579"/>
              <a:ext cx="5037138" cy="6861550"/>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8"/>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8"/>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8"/>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8"/>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 name="Google Shape;264;p18"/>
          <p:cNvGrpSpPr/>
          <p:nvPr/>
        </p:nvGrpSpPr>
        <p:grpSpPr>
          <a:xfrm>
            <a:off x="805336" y="1698331"/>
            <a:ext cx="5941540" cy="3470421"/>
            <a:chOff x="805336" y="1698331"/>
            <a:chExt cx="5941540" cy="3470421"/>
          </a:xfrm>
        </p:grpSpPr>
        <p:sp>
          <p:nvSpPr>
            <p:cNvPr id="265" name="Google Shape;265;p18"/>
            <p:cNvSpPr/>
            <p:nvPr/>
          </p:nvSpPr>
          <p:spPr>
            <a:xfrm>
              <a:off x="805336" y="1698331"/>
              <a:ext cx="5941540"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8"/>
            <p:cNvSpPr/>
            <p:nvPr/>
          </p:nvSpPr>
          <p:spPr>
            <a:xfrm rot="10800000">
              <a:off x="3618113" y="4896349"/>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8"/>
            <p:cNvSpPr/>
            <p:nvPr/>
          </p:nvSpPr>
          <p:spPr>
            <a:xfrm>
              <a:off x="805336" y="2274403"/>
              <a:ext cx="5941540"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 name="Google Shape;268;p18"/>
          <p:cNvSpPr/>
          <p:nvPr>
            <p:ph idx="2" type="pic"/>
          </p:nvPr>
        </p:nvSpPr>
        <p:spPr>
          <a:xfrm>
            <a:off x="7543510" y="0"/>
            <a:ext cx="4648490" cy="6858000"/>
          </a:xfrm>
          <a:prstGeom prst="rect">
            <a:avLst/>
          </a:prstGeom>
          <a:solidFill>
            <a:srgbClr val="FEFEFE"/>
          </a:solidFill>
          <a:ln>
            <a:noFill/>
          </a:ln>
        </p:spPr>
        <p:txBody>
          <a:bodyPr anchorCtr="0" anchor="t" bIns="45700" lIns="91425" spcFirstLastPara="1" rIns="91425" wrap="square" tIns="45700">
            <a:normAutofit/>
          </a:bodyPr>
          <a:lstStyle>
            <a:lvl1pPr lvl="0" marR="0" rtl="0" algn="ctr">
              <a:lnSpc>
                <a:spcPct val="120000"/>
              </a:lnSpc>
              <a:spcBef>
                <a:spcPts val="1000"/>
              </a:spcBef>
              <a:spcAft>
                <a:spcPts val="0"/>
              </a:spcAft>
              <a:buClr>
                <a:schemeClr val="accent1"/>
              </a:buClr>
              <a:buSzPts val="3520"/>
              <a:buFont typeface="Noto Sans Symbols"/>
              <a:buNone/>
              <a:defRPr b="0" i="0" sz="3200" u="none" cap="none" strike="noStrike">
                <a:solidFill>
                  <a:schemeClr val="dk1"/>
                </a:solidFill>
                <a:latin typeface="Rockwell"/>
                <a:ea typeface="Rockwell"/>
                <a:cs typeface="Rockwell"/>
                <a:sym typeface="Rockwell"/>
              </a:defRPr>
            </a:lvl1pPr>
            <a:lvl2pPr lvl="1" marR="0" rtl="0" algn="l">
              <a:lnSpc>
                <a:spcPct val="120000"/>
              </a:lnSpc>
              <a:spcBef>
                <a:spcPts val="500"/>
              </a:spcBef>
              <a:spcAft>
                <a:spcPts val="0"/>
              </a:spcAft>
              <a:buClr>
                <a:schemeClr val="accent1"/>
              </a:buClr>
              <a:buSzPts val="3080"/>
              <a:buFont typeface="Noto Sans Symbols"/>
              <a:buNone/>
              <a:defRPr b="0" i="0" sz="2800" u="none" cap="none" strike="noStrike">
                <a:solidFill>
                  <a:schemeClr val="dk1"/>
                </a:solidFill>
                <a:latin typeface="Rockwell"/>
                <a:ea typeface="Rockwell"/>
                <a:cs typeface="Rockwell"/>
                <a:sym typeface="Rockwell"/>
              </a:defRPr>
            </a:lvl2pPr>
            <a:lvl3pPr lvl="2" marR="0" rtl="0" algn="l">
              <a:lnSpc>
                <a:spcPct val="120000"/>
              </a:lnSpc>
              <a:spcBef>
                <a:spcPts val="500"/>
              </a:spcBef>
              <a:spcAft>
                <a:spcPts val="0"/>
              </a:spcAft>
              <a:buClr>
                <a:schemeClr val="accent1"/>
              </a:buClr>
              <a:buSzPts val="2640"/>
              <a:buFont typeface="Noto Sans Symbols"/>
              <a:buNone/>
              <a:defRPr b="0" i="0" sz="2400" u="none" cap="none" strike="noStrike">
                <a:solidFill>
                  <a:schemeClr val="dk1"/>
                </a:solidFill>
                <a:latin typeface="Rockwell"/>
                <a:ea typeface="Rockwell"/>
                <a:cs typeface="Rockwell"/>
                <a:sym typeface="Rockwell"/>
              </a:defRPr>
            </a:lvl3pPr>
            <a:lvl4pPr lvl="3" marR="0" rtl="0" algn="l">
              <a:lnSpc>
                <a:spcPct val="120000"/>
              </a:lnSpc>
              <a:spcBef>
                <a:spcPts val="500"/>
              </a:spcBef>
              <a:spcAft>
                <a:spcPts val="0"/>
              </a:spcAft>
              <a:buClr>
                <a:schemeClr val="accent1"/>
              </a:buClr>
              <a:buSzPts val="2200"/>
              <a:buFont typeface="Noto Sans Symbols"/>
              <a:buNone/>
              <a:defRPr b="0" i="0" sz="2000" u="none" cap="none" strike="noStrike">
                <a:solidFill>
                  <a:schemeClr val="dk1"/>
                </a:solidFill>
                <a:latin typeface="Rockwell"/>
                <a:ea typeface="Rockwell"/>
                <a:cs typeface="Rockwell"/>
                <a:sym typeface="Rockwell"/>
              </a:defRPr>
            </a:lvl4pPr>
            <a:lvl5pPr lvl="4" marR="0" rtl="0" algn="l">
              <a:lnSpc>
                <a:spcPct val="120000"/>
              </a:lnSpc>
              <a:spcBef>
                <a:spcPts val="500"/>
              </a:spcBef>
              <a:spcAft>
                <a:spcPts val="0"/>
              </a:spcAft>
              <a:buClr>
                <a:schemeClr val="accent1"/>
              </a:buClr>
              <a:buSzPts val="2200"/>
              <a:buFont typeface="Noto Sans Symbols"/>
              <a:buNone/>
              <a:defRPr b="0" i="0" sz="2000" u="none" cap="none" strike="noStrike">
                <a:solidFill>
                  <a:schemeClr val="dk1"/>
                </a:solidFill>
                <a:latin typeface="Rockwell"/>
                <a:ea typeface="Rockwell"/>
                <a:cs typeface="Rockwell"/>
                <a:sym typeface="Rockwell"/>
              </a:defRPr>
            </a:lvl5pPr>
            <a:lvl6pPr lvl="5" marR="0" rtl="0" algn="l">
              <a:lnSpc>
                <a:spcPct val="120000"/>
              </a:lnSpc>
              <a:spcBef>
                <a:spcPts val="500"/>
              </a:spcBef>
              <a:spcAft>
                <a:spcPts val="0"/>
              </a:spcAft>
              <a:buClr>
                <a:schemeClr val="accent1"/>
              </a:buClr>
              <a:buSzPts val="2200"/>
              <a:buFont typeface="Noto Sans Symbols"/>
              <a:buNone/>
              <a:defRPr b="0" i="0" sz="2000" u="none" cap="none" strike="noStrike">
                <a:solidFill>
                  <a:schemeClr val="dk1"/>
                </a:solidFill>
                <a:latin typeface="Rockwell"/>
                <a:ea typeface="Rockwell"/>
                <a:cs typeface="Rockwell"/>
                <a:sym typeface="Rockwell"/>
              </a:defRPr>
            </a:lvl6pPr>
            <a:lvl7pPr lvl="6" marR="0" rtl="0" algn="l">
              <a:lnSpc>
                <a:spcPct val="120000"/>
              </a:lnSpc>
              <a:spcBef>
                <a:spcPts val="500"/>
              </a:spcBef>
              <a:spcAft>
                <a:spcPts val="0"/>
              </a:spcAft>
              <a:buClr>
                <a:schemeClr val="accent1"/>
              </a:buClr>
              <a:buSzPts val="2200"/>
              <a:buFont typeface="Noto Sans Symbols"/>
              <a:buNone/>
              <a:defRPr b="0" i="0" sz="2000" u="none" cap="none" strike="noStrike">
                <a:solidFill>
                  <a:schemeClr val="dk1"/>
                </a:solidFill>
                <a:latin typeface="Rockwell"/>
                <a:ea typeface="Rockwell"/>
                <a:cs typeface="Rockwell"/>
                <a:sym typeface="Rockwell"/>
              </a:defRPr>
            </a:lvl7pPr>
            <a:lvl8pPr lvl="7" marR="0" rtl="0" algn="l">
              <a:lnSpc>
                <a:spcPct val="120000"/>
              </a:lnSpc>
              <a:spcBef>
                <a:spcPts val="500"/>
              </a:spcBef>
              <a:spcAft>
                <a:spcPts val="0"/>
              </a:spcAft>
              <a:buClr>
                <a:schemeClr val="accent1"/>
              </a:buClr>
              <a:buSzPts val="2200"/>
              <a:buFont typeface="Noto Sans Symbols"/>
              <a:buNone/>
              <a:defRPr b="0" i="0" sz="2000" u="none" cap="none" strike="noStrike">
                <a:solidFill>
                  <a:schemeClr val="dk1"/>
                </a:solidFill>
                <a:latin typeface="Rockwell"/>
                <a:ea typeface="Rockwell"/>
                <a:cs typeface="Rockwell"/>
                <a:sym typeface="Rockwell"/>
              </a:defRPr>
            </a:lvl8pPr>
            <a:lvl9pPr lvl="8" marR="0" rtl="0" algn="l">
              <a:lnSpc>
                <a:spcPct val="120000"/>
              </a:lnSpc>
              <a:spcBef>
                <a:spcPts val="500"/>
              </a:spcBef>
              <a:spcAft>
                <a:spcPts val="0"/>
              </a:spcAft>
              <a:buClr>
                <a:schemeClr val="accent1"/>
              </a:buClr>
              <a:buSzPts val="2200"/>
              <a:buFont typeface="Noto Sans Symbols"/>
              <a:buNone/>
              <a:defRPr b="0" i="0" sz="2000" u="none" cap="none" strike="noStrike">
                <a:solidFill>
                  <a:schemeClr val="dk1"/>
                </a:solidFill>
                <a:latin typeface="Rockwell"/>
                <a:ea typeface="Rockwell"/>
                <a:cs typeface="Rockwell"/>
                <a:sym typeface="Rockwell"/>
              </a:defRPr>
            </a:lvl9pPr>
          </a:lstStyle>
          <a:p/>
        </p:txBody>
      </p:sp>
      <p:sp>
        <p:nvSpPr>
          <p:cNvPr id="269" name="Google Shape;269;p18"/>
          <p:cNvSpPr txBox="1"/>
          <p:nvPr>
            <p:ph type="title"/>
          </p:nvPr>
        </p:nvSpPr>
        <p:spPr>
          <a:xfrm>
            <a:off x="885443" y="2360255"/>
            <a:ext cx="5776646" cy="1178032"/>
          </a:xfrm>
          <a:prstGeom prst="rect">
            <a:avLst/>
          </a:prstGeom>
          <a:noFill/>
          <a:ln>
            <a:noFill/>
          </a:ln>
        </p:spPr>
        <p:txBody>
          <a:bodyPr anchorCtr="0" anchor="b" bIns="0" lIns="228600" spcFirstLastPara="1" rIns="228600" wrap="square" tIns="228600">
            <a:normAutofit/>
          </a:bodyPr>
          <a:lstStyle>
            <a:lvl1pPr lvl="0" algn="ctr">
              <a:lnSpc>
                <a:spcPct val="85000"/>
              </a:lnSpc>
              <a:spcBef>
                <a:spcPts val="0"/>
              </a:spcBef>
              <a:spcAft>
                <a:spcPts val="0"/>
              </a:spcAft>
              <a:buClr>
                <a:srgbClr val="FFFEFF"/>
              </a:buClr>
              <a:buSzPts val="3600"/>
              <a:buFont typeface="Calibri"/>
              <a:buNone/>
              <a:defRPr sz="3600">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0" name="Google Shape;270;p18"/>
          <p:cNvSpPr txBox="1"/>
          <p:nvPr>
            <p:ph idx="1" type="body"/>
          </p:nvPr>
        </p:nvSpPr>
        <p:spPr>
          <a:xfrm>
            <a:off x="885443" y="3545012"/>
            <a:ext cx="5776646" cy="1274198"/>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980"/>
              <a:buNone/>
              <a:defRPr sz="1800">
                <a:solidFill>
                  <a:srgbClr val="FFFEFF"/>
                </a:solidFill>
              </a:defRPr>
            </a:lvl1pPr>
            <a:lvl2pPr indent="-228600" lvl="1" marL="914400" algn="l">
              <a:lnSpc>
                <a:spcPct val="120000"/>
              </a:lnSpc>
              <a:spcBef>
                <a:spcPts val="500"/>
              </a:spcBef>
              <a:spcAft>
                <a:spcPts val="0"/>
              </a:spcAft>
              <a:buSzPts val="1540"/>
              <a:buNone/>
              <a:defRPr sz="1400"/>
            </a:lvl2pPr>
            <a:lvl3pPr indent="-228600" lvl="2" marL="1371600" algn="l">
              <a:lnSpc>
                <a:spcPct val="120000"/>
              </a:lnSpc>
              <a:spcBef>
                <a:spcPts val="500"/>
              </a:spcBef>
              <a:spcAft>
                <a:spcPts val="0"/>
              </a:spcAft>
              <a:buSzPts val="1320"/>
              <a:buNone/>
              <a:defRPr sz="1200"/>
            </a:lvl3pPr>
            <a:lvl4pPr indent="-228600" lvl="3" marL="1828800" algn="l">
              <a:lnSpc>
                <a:spcPct val="120000"/>
              </a:lnSpc>
              <a:spcBef>
                <a:spcPts val="500"/>
              </a:spcBef>
              <a:spcAft>
                <a:spcPts val="0"/>
              </a:spcAft>
              <a:buSzPts val="1100"/>
              <a:buNone/>
              <a:defRPr sz="1000"/>
            </a:lvl4pPr>
            <a:lvl5pPr indent="-228600" lvl="4" marL="2286000" algn="l">
              <a:lnSpc>
                <a:spcPct val="120000"/>
              </a:lnSpc>
              <a:spcBef>
                <a:spcPts val="500"/>
              </a:spcBef>
              <a:spcAft>
                <a:spcPts val="0"/>
              </a:spcAft>
              <a:buSzPts val="1100"/>
              <a:buNone/>
              <a:defRPr sz="1000"/>
            </a:lvl5pPr>
            <a:lvl6pPr indent="-228600" lvl="5" marL="2743200" algn="l">
              <a:lnSpc>
                <a:spcPct val="120000"/>
              </a:lnSpc>
              <a:spcBef>
                <a:spcPts val="500"/>
              </a:spcBef>
              <a:spcAft>
                <a:spcPts val="0"/>
              </a:spcAft>
              <a:buSzPts val="1100"/>
              <a:buNone/>
              <a:defRPr sz="1000"/>
            </a:lvl6pPr>
            <a:lvl7pPr indent="-228600" lvl="6" marL="3200400" algn="l">
              <a:lnSpc>
                <a:spcPct val="120000"/>
              </a:lnSpc>
              <a:spcBef>
                <a:spcPts val="500"/>
              </a:spcBef>
              <a:spcAft>
                <a:spcPts val="0"/>
              </a:spcAft>
              <a:buSzPts val="1100"/>
              <a:buNone/>
              <a:defRPr sz="1000"/>
            </a:lvl7pPr>
            <a:lvl8pPr indent="-228600" lvl="7" marL="3657600" algn="l">
              <a:lnSpc>
                <a:spcPct val="120000"/>
              </a:lnSpc>
              <a:spcBef>
                <a:spcPts val="500"/>
              </a:spcBef>
              <a:spcAft>
                <a:spcPts val="0"/>
              </a:spcAft>
              <a:buSzPts val="1100"/>
              <a:buNone/>
              <a:defRPr sz="1000"/>
            </a:lvl8pPr>
            <a:lvl9pPr indent="-228600" lvl="8" marL="4114800" algn="l">
              <a:lnSpc>
                <a:spcPct val="120000"/>
              </a:lnSpc>
              <a:spcBef>
                <a:spcPts val="500"/>
              </a:spcBef>
              <a:spcAft>
                <a:spcPts val="0"/>
              </a:spcAft>
              <a:buSzPts val="1100"/>
              <a:buNone/>
              <a:defRPr sz="1000"/>
            </a:lvl9pPr>
          </a:lstStyle>
          <a:p/>
        </p:txBody>
      </p:sp>
      <p:sp>
        <p:nvSpPr>
          <p:cNvPr id="271" name="Google Shape;271;p18"/>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 name="Google Shape;272;p18"/>
          <p:cNvSpPr txBox="1"/>
          <p:nvPr>
            <p:ph idx="11" type="ftr"/>
          </p:nvPr>
        </p:nvSpPr>
        <p:spPr>
          <a:xfrm>
            <a:off x="804672" y="6227064"/>
            <a:ext cx="5942203"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3" name="Google Shape;273;p18"/>
          <p:cNvSpPr txBox="1"/>
          <p:nvPr>
            <p:ph idx="12" type="sldNum"/>
          </p:nvPr>
        </p:nvSpPr>
        <p:spPr>
          <a:xfrm>
            <a:off x="5828377"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9"/>
          <p:cNvSpPr txBox="1"/>
          <p:nvPr>
            <p:ph type="title"/>
          </p:nvPr>
        </p:nvSpPr>
        <p:spPr>
          <a:xfrm>
            <a:off x="891161" y="2358391"/>
            <a:ext cx="3498667" cy="2456485"/>
          </a:xfrm>
          <a:prstGeom prst="rect">
            <a:avLst/>
          </a:prstGeom>
          <a:noFill/>
          <a:ln>
            <a:noFill/>
          </a:ln>
        </p:spPr>
        <p:txBody>
          <a:bodyPr anchorCtr="0" anchor="ctr" bIns="228600" lIns="228600" spcFirstLastPara="1" rIns="228600" wrap="square" tIns="228600">
            <a:normAutofit/>
          </a:bodyPr>
          <a:lstStyle>
            <a:lvl1pPr lvl="0" marR="0" rtl="0" algn="ctr">
              <a:lnSpc>
                <a:spcPct val="85000"/>
              </a:lnSpc>
              <a:spcBef>
                <a:spcPts val="0"/>
              </a:spcBef>
              <a:spcAft>
                <a:spcPts val="0"/>
              </a:spcAft>
              <a:buClr>
                <a:schemeClr val="dk1"/>
              </a:buClr>
              <a:buSzPts val="4000"/>
              <a:buFont typeface="Calibri"/>
              <a:buNone/>
              <a:defRPr b="0" i="0" sz="4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9"/>
          <p:cNvSpPr txBox="1"/>
          <p:nvPr>
            <p:ph idx="1" type="body"/>
          </p:nvPr>
        </p:nvSpPr>
        <p:spPr>
          <a:xfrm>
            <a:off x="5434982" y="794719"/>
            <a:ext cx="5950036" cy="5257090"/>
          </a:xfrm>
          <a:prstGeom prst="rect">
            <a:avLst/>
          </a:prstGeom>
          <a:noFill/>
          <a:ln>
            <a:noFill/>
          </a:ln>
        </p:spPr>
        <p:txBody>
          <a:bodyPr anchorCtr="0" anchor="t" bIns="45700" lIns="91425" spcFirstLastPara="1" rIns="91425" wrap="square" tIns="45700">
            <a:normAutofit/>
          </a:bodyPr>
          <a:lstStyle>
            <a:lvl1pPr indent="-354330" lvl="0" marL="457200" marR="0" rtl="0" algn="l">
              <a:lnSpc>
                <a:spcPct val="120000"/>
              </a:lnSpc>
              <a:spcBef>
                <a:spcPts val="1000"/>
              </a:spcBef>
              <a:spcAft>
                <a:spcPts val="0"/>
              </a:spcAft>
              <a:buClr>
                <a:schemeClr val="accent1"/>
              </a:buClr>
              <a:buSzPts val="1980"/>
              <a:buFont typeface="Noto Sans Symbols"/>
              <a:buChar char="▪"/>
              <a:defRPr b="0" i="0" sz="1800" u="none" cap="none" strike="noStrike">
                <a:solidFill>
                  <a:schemeClr val="dk1"/>
                </a:solidFill>
                <a:latin typeface="Rockwell"/>
                <a:ea typeface="Rockwell"/>
                <a:cs typeface="Rockwell"/>
                <a:sym typeface="Rockwell"/>
              </a:defRPr>
            </a:lvl1pPr>
            <a:lvl2pPr indent="-340360" lvl="1" marL="914400" marR="0" rtl="0" algn="l">
              <a:lnSpc>
                <a:spcPct val="120000"/>
              </a:lnSpc>
              <a:spcBef>
                <a:spcPts val="500"/>
              </a:spcBef>
              <a:spcAft>
                <a:spcPts val="0"/>
              </a:spcAft>
              <a:buClr>
                <a:schemeClr val="accent1"/>
              </a:buClr>
              <a:buSzPts val="1760"/>
              <a:buFont typeface="Noto Sans Symbols"/>
              <a:buChar char="▪"/>
              <a:defRPr b="0" i="0" sz="1600" u="none" cap="none" strike="noStrike">
                <a:solidFill>
                  <a:schemeClr val="dk1"/>
                </a:solidFill>
                <a:latin typeface="Rockwell"/>
                <a:ea typeface="Rockwell"/>
                <a:cs typeface="Rockwell"/>
                <a:sym typeface="Rockwell"/>
              </a:defRPr>
            </a:lvl2pPr>
            <a:lvl3pPr indent="-326389" lvl="2" marL="1371600" marR="0" rtl="0" algn="l">
              <a:lnSpc>
                <a:spcPct val="120000"/>
              </a:lnSpc>
              <a:spcBef>
                <a:spcPts val="500"/>
              </a:spcBef>
              <a:spcAft>
                <a:spcPts val="0"/>
              </a:spcAft>
              <a:buClr>
                <a:schemeClr val="accent1"/>
              </a:buClr>
              <a:buSzPts val="1540"/>
              <a:buFont typeface="Noto Sans Symbols"/>
              <a:buChar char="▪"/>
              <a:defRPr b="0" i="0" sz="1400" u="none" cap="none" strike="noStrike">
                <a:solidFill>
                  <a:schemeClr val="dk1"/>
                </a:solidFill>
                <a:latin typeface="Rockwell"/>
                <a:ea typeface="Rockwell"/>
                <a:cs typeface="Rockwell"/>
                <a:sym typeface="Rockwell"/>
              </a:defRPr>
            </a:lvl3pPr>
            <a:lvl4pPr indent="-312419" lvl="3" marL="18288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dk1"/>
                </a:solidFill>
                <a:latin typeface="Rockwell"/>
                <a:ea typeface="Rockwell"/>
                <a:cs typeface="Rockwell"/>
                <a:sym typeface="Rockwell"/>
              </a:defRPr>
            </a:lvl4pPr>
            <a:lvl5pPr indent="-312420" lvl="4" marL="22860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dk1"/>
                </a:solidFill>
                <a:latin typeface="Rockwell"/>
                <a:ea typeface="Rockwell"/>
                <a:cs typeface="Rockwell"/>
                <a:sym typeface="Rockwell"/>
              </a:defRPr>
            </a:lvl5pPr>
            <a:lvl6pPr indent="-312420" lvl="5" marL="27432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dk1"/>
                </a:solidFill>
                <a:latin typeface="Rockwell"/>
                <a:ea typeface="Rockwell"/>
                <a:cs typeface="Rockwell"/>
                <a:sym typeface="Rockwell"/>
              </a:defRPr>
            </a:lvl6pPr>
            <a:lvl7pPr indent="-312420" lvl="6" marL="32004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dk1"/>
                </a:solidFill>
                <a:latin typeface="Rockwell"/>
                <a:ea typeface="Rockwell"/>
                <a:cs typeface="Rockwell"/>
                <a:sym typeface="Rockwell"/>
              </a:defRPr>
            </a:lvl7pPr>
            <a:lvl8pPr indent="-312420" lvl="7" marL="36576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dk1"/>
                </a:solidFill>
                <a:latin typeface="Rockwell"/>
                <a:ea typeface="Rockwell"/>
                <a:cs typeface="Rockwell"/>
                <a:sym typeface="Rockwell"/>
              </a:defRPr>
            </a:lvl8pPr>
            <a:lvl9pPr indent="-312420" lvl="8" marL="41148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dk1"/>
                </a:solidFill>
                <a:latin typeface="Rockwell"/>
                <a:ea typeface="Rockwell"/>
                <a:cs typeface="Rockwell"/>
                <a:sym typeface="Rockwell"/>
              </a:defRPr>
            </a:lvl9pPr>
          </a:lstStyle>
          <a:p/>
        </p:txBody>
      </p:sp>
      <p:sp>
        <p:nvSpPr>
          <p:cNvPr id="12" name="Google Shape;12;p9"/>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rgbClr val="888888"/>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13" name="Google Shape;13;p9"/>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rgbClr val="888888"/>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14" name="Google Shape;14;p9"/>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rgbClr val="888888"/>
                </a:solidFill>
                <a:latin typeface="Rockwell"/>
                <a:ea typeface="Rockwell"/>
                <a:cs typeface="Rockwell"/>
                <a:sym typeface="Rockwell"/>
              </a:defRPr>
            </a:lvl1pPr>
            <a:lvl2pPr indent="0" lvl="1" marL="0" marR="0" rtl="0" algn="r">
              <a:spcBef>
                <a:spcPts val="0"/>
              </a:spcBef>
              <a:buNone/>
              <a:defRPr b="0" i="0" sz="1000" u="none" cap="none" strike="noStrike">
                <a:solidFill>
                  <a:srgbClr val="888888"/>
                </a:solidFill>
                <a:latin typeface="Rockwell"/>
                <a:ea typeface="Rockwell"/>
                <a:cs typeface="Rockwell"/>
                <a:sym typeface="Rockwell"/>
              </a:defRPr>
            </a:lvl2pPr>
            <a:lvl3pPr indent="0" lvl="2" marL="0" marR="0" rtl="0" algn="r">
              <a:spcBef>
                <a:spcPts val="0"/>
              </a:spcBef>
              <a:buNone/>
              <a:defRPr b="0" i="0" sz="1000" u="none" cap="none" strike="noStrike">
                <a:solidFill>
                  <a:srgbClr val="888888"/>
                </a:solidFill>
                <a:latin typeface="Rockwell"/>
                <a:ea typeface="Rockwell"/>
                <a:cs typeface="Rockwell"/>
                <a:sym typeface="Rockwell"/>
              </a:defRPr>
            </a:lvl3pPr>
            <a:lvl4pPr indent="0" lvl="3" marL="0" marR="0" rtl="0" algn="r">
              <a:spcBef>
                <a:spcPts val="0"/>
              </a:spcBef>
              <a:buNone/>
              <a:defRPr b="0" i="0" sz="1000" u="none" cap="none" strike="noStrike">
                <a:solidFill>
                  <a:srgbClr val="888888"/>
                </a:solidFill>
                <a:latin typeface="Rockwell"/>
                <a:ea typeface="Rockwell"/>
                <a:cs typeface="Rockwell"/>
                <a:sym typeface="Rockwell"/>
              </a:defRPr>
            </a:lvl4pPr>
            <a:lvl5pPr indent="0" lvl="4" marL="0" marR="0" rtl="0" algn="r">
              <a:spcBef>
                <a:spcPts val="0"/>
              </a:spcBef>
              <a:buNone/>
              <a:defRPr b="0" i="0" sz="1000" u="none" cap="none" strike="noStrike">
                <a:solidFill>
                  <a:srgbClr val="888888"/>
                </a:solidFill>
                <a:latin typeface="Rockwell"/>
                <a:ea typeface="Rockwell"/>
                <a:cs typeface="Rockwell"/>
                <a:sym typeface="Rockwell"/>
              </a:defRPr>
            </a:lvl5pPr>
            <a:lvl6pPr indent="0" lvl="5" marL="0" marR="0" rtl="0" algn="r">
              <a:spcBef>
                <a:spcPts val="0"/>
              </a:spcBef>
              <a:buNone/>
              <a:defRPr b="0" i="0" sz="1000" u="none" cap="none" strike="noStrike">
                <a:solidFill>
                  <a:srgbClr val="888888"/>
                </a:solidFill>
                <a:latin typeface="Rockwell"/>
                <a:ea typeface="Rockwell"/>
                <a:cs typeface="Rockwell"/>
                <a:sym typeface="Rockwell"/>
              </a:defRPr>
            </a:lvl6pPr>
            <a:lvl7pPr indent="0" lvl="6" marL="0" marR="0" rtl="0" algn="r">
              <a:spcBef>
                <a:spcPts val="0"/>
              </a:spcBef>
              <a:buNone/>
              <a:defRPr b="0" i="0" sz="1000" u="none" cap="none" strike="noStrike">
                <a:solidFill>
                  <a:srgbClr val="888888"/>
                </a:solidFill>
                <a:latin typeface="Rockwell"/>
                <a:ea typeface="Rockwell"/>
                <a:cs typeface="Rockwell"/>
                <a:sym typeface="Rockwell"/>
              </a:defRPr>
            </a:lvl7pPr>
            <a:lvl8pPr indent="0" lvl="7" marL="0" marR="0" rtl="0" algn="r">
              <a:spcBef>
                <a:spcPts val="0"/>
              </a:spcBef>
              <a:buNone/>
              <a:defRPr b="0" i="0" sz="1000" u="none" cap="none" strike="noStrike">
                <a:solidFill>
                  <a:srgbClr val="888888"/>
                </a:solidFill>
                <a:latin typeface="Rockwell"/>
                <a:ea typeface="Rockwell"/>
                <a:cs typeface="Rockwell"/>
                <a:sym typeface="Rockwell"/>
              </a:defRPr>
            </a:lvl8pPr>
            <a:lvl9pPr indent="0" lvl="8" marL="0" marR="0" rtl="0" algn="r">
              <a:spcBef>
                <a:spcPts val="0"/>
              </a:spcBef>
              <a:buNone/>
              <a:defRPr b="0" i="0" sz="1000" u="none" cap="none" strike="noStrike">
                <a:solidFill>
                  <a:srgbClr val="888888"/>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2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2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2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28.png"/><Relationship Id="rId4" Type="http://schemas.openxmlformats.org/officeDocument/2006/relationships/image" Target="../media/image2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2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30.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2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25.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3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1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1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1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1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2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2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1"/>
          <p:cNvSpPr txBox="1"/>
          <p:nvPr>
            <p:ph type="ctrTitle"/>
          </p:nvPr>
        </p:nvSpPr>
        <p:spPr>
          <a:xfrm>
            <a:off x="1759236" y="2075504"/>
            <a:ext cx="8679915" cy="1748729"/>
          </a:xfrm>
          <a:prstGeom prst="rect">
            <a:avLst/>
          </a:prstGeom>
          <a:noFill/>
          <a:ln>
            <a:noFill/>
          </a:ln>
        </p:spPr>
        <p:txBody>
          <a:bodyPr anchorCtr="0" anchor="b" bIns="0" lIns="228600" spcFirstLastPara="1" rIns="228600" wrap="square" tIns="228600">
            <a:normAutofit fontScale="90000"/>
          </a:bodyPr>
          <a:lstStyle/>
          <a:p>
            <a:pPr indent="0" lvl="0" marL="0" rtl="0" algn="ctr">
              <a:lnSpc>
                <a:spcPct val="80000"/>
              </a:lnSpc>
              <a:spcBef>
                <a:spcPts val="0"/>
              </a:spcBef>
              <a:spcAft>
                <a:spcPts val="0"/>
              </a:spcAft>
              <a:buClr>
                <a:srgbClr val="FFFEFF"/>
              </a:buClr>
              <a:buSzPct val="100000"/>
              <a:buFont typeface="Calibri"/>
              <a:buNone/>
            </a:pPr>
            <a:r>
              <a:rPr lang="en-US" sz="4700"/>
              <a:t>CS633:Image Processing</a:t>
            </a:r>
            <a:br>
              <a:rPr b="1" lang="en-US" sz="4700"/>
            </a:br>
            <a:r>
              <a:rPr b="1" lang="en-US" sz="4455"/>
              <a:t>Module 1: Digital Image Fundamentals</a:t>
            </a:r>
            <a:endParaRPr b="1" sz="4455"/>
          </a:p>
          <a:p>
            <a:pPr indent="0" lvl="0" marL="0" rtl="0" algn="ctr">
              <a:lnSpc>
                <a:spcPct val="80000"/>
              </a:lnSpc>
              <a:spcBef>
                <a:spcPts val="0"/>
              </a:spcBef>
              <a:spcAft>
                <a:spcPts val="0"/>
              </a:spcAft>
              <a:buClr>
                <a:srgbClr val="FFFEFF"/>
              </a:buClr>
              <a:buSzPct val="105486"/>
              <a:buFont typeface="Calibri"/>
              <a:buNone/>
            </a:pPr>
            <a:r>
              <a:t/>
            </a:r>
            <a:endParaRPr b="1" sz="4455"/>
          </a:p>
        </p:txBody>
      </p:sp>
      <p:sp>
        <p:nvSpPr>
          <p:cNvPr id="343" name="Google Shape;343;p1"/>
          <p:cNvSpPr txBox="1"/>
          <p:nvPr>
            <p:ph idx="1" type="subTitle"/>
          </p:nvPr>
        </p:nvSpPr>
        <p:spPr>
          <a:xfrm>
            <a:off x="1759237" y="3906266"/>
            <a:ext cx="8673427" cy="1322587"/>
          </a:xfrm>
          <a:prstGeom prst="rect">
            <a:avLst/>
          </a:prstGeom>
          <a:noFill/>
          <a:ln>
            <a:noFill/>
          </a:ln>
        </p:spPr>
        <p:txBody>
          <a:bodyPr anchorCtr="0" anchor="t" bIns="45700" lIns="91425" spcFirstLastPara="1" rIns="91425" wrap="square" tIns="0">
            <a:normAutofit fontScale="92500" lnSpcReduction="20000"/>
          </a:bodyPr>
          <a:lstStyle/>
          <a:p>
            <a:pPr indent="0" lvl="0" marL="0" rtl="0" algn="ctr">
              <a:lnSpc>
                <a:spcPct val="100000"/>
              </a:lnSpc>
              <a:spcBef>
                <a:spcPts val="0"/>
              </a:spcBef>
              <a:spcAft>
                <a:spcPts val="0"/>
              </a:spcAft>
              <a:buSzPct val="109999"/>
              <a:buNone/>
            </a:pPr>
            <a:r>
              <a:rPr lang="en-US"/>
              <a:t>Prof. Shailendra Kumar Sonkar</a:t>
            </a:r>
            <a:endParaRPr/>
          </a:p>
          <a:p>
            <a:pPr indent="0" lvl="0" marL="0" rtl="0" algn="ctr">
              <a:lnSpc>
                <a:spcPct val="100000"/>
              </a:lnSpc>
              <a:spcBef>
                <a:spcPts val="1000"/>
              </a:spcBef>
              <a:spcAft>
                <a:spcPts val="0"/>
              </a:spcAft>
              <a:buSzPct val="109999"/>
              <a:buNone/>
            </a:pPr>
            <a:r>
              <a:rPr lang="en-US"/>
              <a:t>Assistant Professor, Department of Information Technology</a:t>
            </a:r>
            <a:endParaRPr/>
          </a:p>
          <a:p>
            <a:pPr indent="0" lvl="0" marL="0" rtl="0" algn="ctr">
              <a:lnSpc>
                <a:spcPct val="100000"/>
              </a:lnSpc>
              <a:spcBef>
                <a:spcPts val="1000"/>
              </a:spcBef>
              <a:spcAft>
                <a:spcPts val="0"/>
              </a:spcAft>
              <a:buSzPct val="109999"/>
              <a:buNone/>
            </a:pPr>
            <a:r>
              <a:rPr lang="en-US"/>
              <a:t>University College of Engineering and Technology</a:t>
            </a:r>
            <a:endParaRPr/>
          </a:p>
          <a:p>
            <a:pPr indent="0" lvl="0" marL="0" rtl="0" algn="ctr">
              <a:lnSpc>
                <a:spcPct val="100000"/>
              </a:lnSpc>
              <a:spcBef>
                <a:spcPts val="1000"/>
              </a:spcBef>
              <a:spcAft>
                <a:spcPts val="0"/>
              </a:spcAft>
              <a:buSzPct val="109999"/>
              <a:buNone/>
            </a:pPr>
            <a:r>
              <a:rPr lang="en-US"/>
              <a:t>Vinoba Bhave University Hazaribag, Jharkhand</a:t>
            </a:r>
            <a:endParaRPr/>
          </a:p>
          <a:p>
            <a:pPr indent="0" lvl="0" marL="0" rtl="0" algn="ctr">
              <a:lnSpc>
                <a:spcPct val="100000"/>
              </a:lnSpc>
              <a:spcBef>
                <a:spcPts val="1000"/>
              </a:spcBef>
              <a:spcAft>
                <a:spcPts val="0"/>
              </a:spcAft>
              <a:buSzPct val="109999"/>
              <a:buNone/>
            </a:pPr>
            <a:r>
              <a:t/>
            </a:r>
            <a:endParaRPr/>
          </a:p>
        </p:txBody>
      </p:sp>
      <p:sp>
        <p:nvSpPr>
          <p:cNvPr id="344" name="Google Shape;344;p1"/>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345" name="Google Shape;345;p1"/>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6" name="Google Shape;346;p1"/>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ge39b8035f7_0_9"/>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424" name="Google Shape;424;ge39b8035f7_0_9"/>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lnSpcReduction="10000"/>
          </a:bodyPr>
          <a:lstStyle/>
          <a:p>
            <a:pPr indent="-229870" lvl="0" marL="228600" rtl="0" algn="just">
              <a:spcBef>
                <a:spcPts val="500"/>
              </a:spcBef>
              <a:spcAft>
                <a:spcPts val="0"/>
              </a:spcAft>
              <a:buSzPts val="2000"/>
              <a:buChar char="▪"/>
            </a:pPr>
            <a:r>
              <a:rPr b="1" lang="en-US" sz="2000"/>
              <a:t>The Origin of Digital Image Processing</a:t>
            </a:r>
            <a:endParaRPr b="1" sz="2000">
              <a:solidFill>
                <a:srgbClr val="000000"/>
              </a:solidFill>
            </a:endParaRPr>
          </a:p>
          <a:p>
            <a:pPr indent="0" lvl="0" marL="0" rtl="0" algn="just">
              <a:lnSpc>
                <a:spcPct val="140000"/>
              </a:lnSpc>
              <a:spcBef>
                <a:spcPts val="1000"/>
              </a:spcBef>
              <a:spcAft>
                <a:spcPts val="0"/>
              </a:spcAft>
              <a:buNone/>
            </a:pPr>
            <a:r>
              <a:t/>
            </a:r>
            <a:endParaRPr>
              <a:solidFill>
                <a:srgbClr val="000000"/>
              </a:solidFill>
            </a:endParaRPr>
          </a:p>
          <a:p>
            <a:pPr indent="0" lvl="0" marL="0" rtl="0" algn="just">
              <a:lnSpc>
                <a:spcPct val="140000"/>
              </a:lnSpc>
              <a:spcBef>
                <a:spcPts val="1000"/>
              </a:spcBef>
              <a:spcAft>
                <a:spcPts val="0"/>
              </a:spcAft>
              <a:buNone/>
            </a:pPr>
            <a:r>
              <a:t/>
            </a:r>
            <a:endParaRPr>
              <a:solidFill>
                <a:srgbClr val="000000"/>
              </a:solidFill>
            </a:endParaRPr>
          </a:p>
          <a:p>
            <a:pPr indent="0" lvl="0" marL="0" rtl="0" algn="just">
              <a:lnSpc>
                <a:spcPct val="140000"/>
              </a:lnSpc>
              <a:spcBef>
                <a:spcPts val="1000"/>
              </a:spcBef>
              <a:spcAft>
                <a:spcPts val="0"/>
              </a:spcAft>
              <a:buNone/>
            </a:pPr>
            <a:r>
              <a:t/>
            </a:r>
            <a:endParaRPr>
              <a:solidFill>
                <a:srgbClr val="000000"/>
              </a:solidFill>
            </a:endParaRPr>
          </a:p>
          <a:p>
            <a:pPr indent="0" lvl="0" marL="0" rtl="0" algn="just">
              <a:lnSpc>
                <a:spcPct val="140000"/>
              </a:lnSpc>
              <a:spcBef>
                <a:spcPts val="1000"/>
              </a:spcBef>
              <a:spcAft>
                <a:spcPts val="0"/>
              </a:spcAft>
              <a:buNone/>
            </a:pPr>
            <a:r>
              <a:t/>
            </a:r>
            <a:endParaRPr>
              <a:solidFill>
                <a:srgbClr val="000000"/>
              </a:solidFill>
            </a:endParaRPr>
          </a:p>
          <a:p>
            <a:pPr indent="0" lvl="0" marL="0" rtl="0" algn="just">
              <a:lnSpc>
                <a:spcPct val="140000"/>
              </a:lnSpc>
              <a:spcBef>
                <a:spcPts val="1000"/>
              </a:spcBef>
              <a:spcAft>
                <a:spcPts val="0"/>
              </a:spcAft>
              <a:buNone/>
            </a:pPr>
            <a:r>
              <a:t/>
            </a:r>
            <a:endParaRPr>
              <a:solidFill>
                <a:srgbClr val="000000"/>
              </a:solidFill>
            </a:endParaRPr>
          </a:p>
          <a:p>
            <a:pPr indent="0" lvl="0" marL="0" rtl="0" algn="just">
              <a:lnSpc>
                <a:spcPct val="140000"/>
              </a:lnSpc>
              <a:spcBef>
                <a:spcPts val="1000"/>
              </a:spcBef>
              <a:spcAft>
                <a:spcPts val="0"/>
              </a:spcAft>
              <a:buNone/>
            </a:pPr>
            <a:r>
              <a:t/>
            </a:r>
            <a:endParaRPr>
              <a:solidFill>
                <a:srgbClr val="000000"/>
              </a:solidFill>
            </a:endParaRPr>
          </a:p>
          <a:p>
            <a:pPr indent="0" lvl="0" marL="0" rtl="0" algn="just">
              <a:lnSpc>
                <a:spcPct val="140000"/>
              </a:lnSpc>
              <a:spcBef>
                <a:spcPts val="1000"/>
              </a:spcBef>
              <a:spcAft>
                <a:spcPts val="0"/>
              </a:spcAft>
              <a:buNone/>
            </a:pPr>
            <a:r>
              <a:t/>
            </a:r>
            <a:endParaRPr>
              <a:solidFill>
                <a:srgbClr val="000000"/>
              </a:solidFill>
            </a:endParaRPr>
          </a:p>
          <a:p>
            <a:pPr indent="0" lvl="0" marL="0" rtl="0" algn="just">
              <a:lnSpc>
                <a:spcPct val="140000"/>
              </a:lnSpc>
              <a:spcBef>
                <a:spcPts val="1000"/>
              </a:spcBef>
              <a:spcAft>
                <a:spcPts val="0"/>
              </a:spcAft>
              <a:buNone/>
            </a:pPr>
            <a:r>
              <a:t/>
            </a:r>
            <a:endParaRPr>
              <a:solidFill>
                <a:srgbClr val="000000"/>
              </a:solidFill>
            </a:endParaRPr>
          </a:p>
          <a:p>
            <a:pPr indent="0" lvl="0" marL="0" rtl="0" algn="just">
              <a:lnSpc>
                <a:spcPct val="140000"/>
              </a:lnSpc>
              <a:spcBef>
                <a:spcPts val="1000"/>
              </a:spcBef>
              <a:spcAft>
                <a:spcPts val="0"/>
              </a:spcAft>
              <a:buNone/>
            </a:pPr>
            <a:r>
              <a:t/>
            </a:r>
            <a:endParaRPr>
              <a:solidFill>
                <a:srgbClr val="000000"/>
              </a:solidFill>
            </a:endParaRPr>
          </a:p>
          <a:p>
            <a:pPr indent="0" lvl="0" marL="0" rtl="0" algn="just">
              <a:lnSpc>
                <a:spcPct val="140000"/>
              </a:lnSpc>
              <a:spcBef>
                <a:spcPts val="1000"/>
              </a:spcBef>
              <a:spcAft>
                <a:spcPts val="0"/>
              </a:spcAft>
              <a:buNone/>
            </a:pPr>
            <a:r>
              <a:t/>
            </a:r>
            <a:endParaRPr>
              <a:solidFill>
                <a:srgbClr val="000000"/>
              </a:solidFill>
            </a:endParaRPr>
          </a:p>
        </p:txBody>
      </p:sp>
      <p:sp>
        <p:nvSpPr>
          <p:cNvPr id="425" name="Google Shape;425;ge39b8035f7_0_9"/>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426" name="Google Shape;426;ge39b8035f7_0_9"/>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7" name="Google Shape;427;ge39b8035f7_0_9"/>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pic>
        <p:nvPicPr>
          <p:cNvPr id="428" name="Google Shape;428;ge39b8035f7_0_9"/>
          <p:cNvPicPr preferRelativeResize="0"/>
          <p:nvPr/>
        </p:nvPicPr>
        <p:blipFill>
          <a:blip r:embed="rId3">
            <a:alphaModFix/>
          </a:blip>
          <a:stretch>
            <a:fillRect/>
          </a:stretch>
        </p:blipFill>
        <p:spPr>
          <a:xfrm>
            <a:off x="4668674" y="1790625"/>
            <a:ext cx="7401549" cy="308905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ge47a6a1c12_0_10"/>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1248" name="Google Shape;1248;ge47a6a1c12_0_10"/>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a:bodyPr>
          <a:lstStyle/>
          <a:p>
            <a:pPr indent="-229870" lvl="0" marL="228600" rtl="0" algn="just">
              <a:spcBef>
                <a:spcPts val="500"/>
              </a:spcBef>
              <a:spcAft>
                <a:spcPts val="0"/>
              </a:spcAft>
              <a:buSzPts val="2000"/>
              <a:buFont typeface="Rockwell"/>
              <a:buChar char="▪"/>
            </a:pPr>
            <a:r>
              <a:rPr b="1" lang="en-US" sz="2000"/>
              <a:t>Some Basic Relationships Between Pixels</a:t>
            </a:r>
            <a:r>
              <a:rPr lang="en-US" sz="1600"/>
              <a:t> </a:t>
            </a:r>
            <a:endParaRPr sz="1600"/>
          </a:p>
          <a:p>
            <a:pPr indent="-217169" lvl="1" marL="685800" rtl="0" algn="just">
              <a:lnSpc>
                <a:spcPct val="115000"/>
              </a:lnSpc>
              <a:spcBef>
                <a:spcPts val="0"/>
              </a:spcBef>
              <a:spcAft>
                <a:spcPts val="0"/>
              </a:spcAft>
              <a:buSzPts val="1800"/>
              <a:buChar char="▪"/>
            </a:pPr>
            <a:r>
              <a:rPr i="1" lang="en-US" sz="1800"/>
              <a:t>Distance Measures</a:t>
            </a:r>
            <a:endParaRPr i="1" sz="1800"/>
          </a:p>
          <a:p>
            <a:pPr indent="-204469" lvl="2" marL="1143000" rtl="0" algn="just">
              <a:lnSpc>
                <a:spcPct val="115000"/>
              </a:lnSpc>
              <a:spcBef>
                <a:spcPts val="0"/>
              </a:spcBef>
              <a:spcAft>
                <a:spcPts val="0"/>
              </a:spcAft>
              <a:buSzPts val="1600"/>
              <a:buChar char="▪"/>
            </a:pPr>
            <a:r>
              <a:rPr lang="en-US" sz="1600"/>
              <a:t>Pixels having a D</a:t>
            </a:r>
            <a:r>
              <a:rPr baseline="-25000" lang="en-US" sz="1600"/>
              <a:t>4 </a:t>
            </a:r>
            <a:r>
              <a:rPr lang="en-US" sz="1600"/>
              <a:t>distance from (x, y) that is less than or equal to some value d form a diamond centered at (x, y)</a:t>
            </a:r>
            <a:endParaRPr sz="1600"/>
          </a:p>
          <a:p>
            <a:pPr indent="-204469" lvl="2" marL="1143000" rtl="0" algn="just">
              <a:lnSpc>
                <a:spcPct val="115000"/>
              </a:lnSpc>
              <a:spcBef>
                <a:spcPts val="0"/>
              </a:spcBef>
              <a:spcAft>
                <a:spcPts val="0"/>
              </a:spcAft>
              <a:buSzPts val="1600"/>
              <a:buChar char="▪"/>
            </a:pPr>
            <a:r>
              <a:rPr lang="en-US" sz="1600"/>
              <a:t>For example, the pixels with D</a:t>
            </a:r>
            <a:r>
              <a:rPr baseline="-25000" lang="en-US" sz="1600"/>
              <a:t>4</a:t>
            </a:r>
            <a:r>
              <a:rPr lang="en-US" sz="1600"/>
              <a:t> distance ≤ 2 from (x, y) (the center point) form the following contours of constant distance:</a:t>
            </a:r>
            <a:endParaRPr sz="1600"/>
          </a:p>
          <a:p>
            <a:pPr indent="0" lvl="0" marL="0" rtl="0" algn="just">
              <a:lnSpc>
                <a:spcPct val="115000"/>
              </a:lnSpc>
              <a:spcBef>
                <a:spcPts val="1200"/>
              </a:spcBef>
              <a:spcAft>
                <a:spcPts val="0"/>
              </a:spcAft>
              <a:buNone/>
            </a:pPr>
            <a:r>
              <a:t/>
            </a:r>
            <a:endParaRPr sz="1600"/>
          </a:p>
          <a:p>
            <a:pPr indent="0" lvl="0" marL="0" rtl="0" algn="just">
              <a:lnSpc>
                <a:spcPct val="115000"/>
              </a:lnSpc>
              <a:spcBef>
                <a:spcPts val="1200"/>
              </a:spcBef>
              <a:spcAft>
                <a:spcPts val="0"/>
              </a:spcAft>
              <a:buNone/>
            </a:pPr>
            <a:r>
              <a:t/>
            </a:r>
            <a:endParaRPr sz="1600"/>
          </a:p>
          <a:p>
            <a:pPr indent="0" lvl="0" marL="0" rtl="0" algn="just">
              <a:lnSpc>
                <a:spcPct val="115000"/>
              </a:lnSpc>
              <a:spcBef>
                <a:spcPts val="1200"/>
              </a:spcBef>
              <a:spcAft>
                <a:spcPts val="0"/>
              </a:spcAft>
              <a:buNone/>
            </a:pPr>
            <a:r>
              <a:t/>
            </a:r>
            <a:endParaRPr sz="1600"/>
          </a:p>
          <a:p>
            <a:pPr indent="0" lvl="0" marL="0" rtl="0" algn="just">
              <a:lnSpc>
                <a:spcPct val="115000"/>
              </a:lnSpc>
              <a:spcBef>
                <a:spcPts val="1200"/>
              </a:spcBef>
              <a:spcAft>
                <a:spcPts val="0"/>
              </a:spcAft>
              <a:buNone/>
            </a:pPr>
            <a:r>
              <a:t/>
            </a:r>
            <a:endParaRPr sz="1600"/>
          </a:p>
          <a:p>
            <a:pPr indent="0" lvl="0" marL="0" rtl="0" algn="just">
              <a:lnSpc>
                <a:spcPct val="115000"/>
              </a:lnSpc>
              <a:spcBef>
                <a:spcPts val="1200"/>
              </a:spcBef>
              <a:spcAft>
                <a:spcPts val="0"/>
              </a:spcAft>
              <a:buNone/>
            </a:pPr>
            <a:r>
              <a:t/>
            </a:r>
            <a:endParaRPr sz="1600"/>
          </a:p>
          <a:p>
            <a:pPr indent="228600" lvl="0" marL="1600200" rtl="0" algn="just">
              <a:lnSpc>
                <a:spcPct val="115000"/>
              </a:lnSpc>
              <a:spcBef>
                <a:spcPts val="1200"/>
              </a:spcBef>
              <a:spcAft>
                <a:spcPts val="1200"/>
              </a:spcAft>
              <a:buNone/>
            </a:pPr>
            <a:r>
              <a:t/>
            </a:r>
            <a:endParaRPr sz="1600"/>
          </a:p>
        </p:txBody>
      </p:sp>
      <p:sp>
        <p:nvSpPr>
          <p:cNvPr id="1249" name="Google Shape;1249;ge47a6a1c12_0_10"/>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1250" name="Google Shape;1250;ge47a6a1c12_0_10"/>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51" name="Google Shape;1251;ge47a6a1c12_0_10"/>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pic>
        <p:nvPicPr>
          <p:cNvPr id="1252" name="Google Shape;1252;ge47a6a1c12_0_10"/>
          <p:cNvPicPr preferRelativeResize="0"/>
          <p:nvPr/>
        </p:nvPicPr>
        <p:blipFill>
          <a:blip r:embed="rId3">
            <a:alphaModFix/>
          </a:blip>
          <a:stretch>
            <a:fillRect/>
          </a:stretch>
        </p:blipFill>
        <p:spPr>
          <a:xfrm>
            <a:off x="6844975" y="3411775"/>
            <a:ext cx="2828925" cy="241935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ge47a6a1c12_0_20"/>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1258" name="Google Shape;1258;ge47a6a1c12_0_20"/>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lnSpcReduction="10000"/>
          </a:bodyPr>
          <a:lstStyle/>
          <a:p>
            <a:pPr indent="-229870" lvl="0" marL="228600" rtl="0" algn="just">
              <a:spcBef>
                <a:spcPts val="500"/>
              </a:spcBef>
              <a:spcAft>
                <a:spcPts val="0"/>
              </a:spcAft>
              <a:buSzPts val="2000"/>
              <a:buFont typeface="Rockwell"/>
              <a:buChar char="▪"/>
            </a:pPr>
            <a:r>
              <a:rPr b="1" lang="en-US" sz="2000"/>
              <a:t>Some Basic Relationships Between Pixels</a:t>
            </a:r>
            <a:r>
              <a:rPr lang="en-US" sz="1600"/>
              <a:t> </a:t>
            </a:r>
            <a:endParaRPr sz="1600"/>
          </a:p>
          <a:p>
            <a:pPr indent="-217169" lvl="1" marL="685800" rtl="0" algn="just">
              <a:lnSpc>
                <a:spcPct val="115000"/>
              </a:lnSpc>
              <a:spcBef>
                <a:spcPts val="0"/>
              </a:spcBef>
              <a:spcAft>
                <a:spcPts val="0"/>
              </a:spcAft>
              <a:buSzPts val="1800"/>
              <a:buChar char="▪"/>
            </a:pPr>
            <a:r>
              <a:rPr i="1" lang="en-US" sz="1800"/>
              <a:t>Distance Measures</a:t>
            </a:r>
            <a:endParaRPr i="1" sz="1800"/>
          </a:p>
          <a:p>
            <a:pPr indent="-204469" lvl="2" marL="1143000" rtl="0" algn="just">
              <a:lnSpc>
                <a:spcPct val="115000"/>
              </a:lnSpc>
              <a:spcBef>
                <a:spcPts val="0"/>
              </a:spcBef>
              <a:spcAft>
                <a:spcPts val="0"/>
              </a:spcAft>
              <a:buSzPts val="1600"/>
              <a:buChar char="▪"/>
            </a:pPr>
            <a:r>
              <a:rPr lang="en-US" sz="1600"/>
              <a:t>The pixels with D</a:t>
            </a:r>
            <a:r>
              <a:rPr baseline="-25000" lang="en-US" sz="1600"/>
              <a:t>4 </a:t>
            </a:r>
            <a:r>
              <a:rPr lang="en-US" sz="1600"/>
              <a:t> = 1 are the 4-neighbors of (x, y).</a:t>
            </a:r>
            <a:endParaRPr sz="1600"/>
          </a:p>
          <a:p>
            <a:pPr indent="-204469" lvl="2" marL="1143000" rtl="0" algn="just">
              <a:lnSpc>
                <a:spcPct val="115000"/>
              </a:lnSpc>
              <a:spcBef>
                <a:spcPts val="0"/>
              </a:spcBef>
              <a:spcAft>
                <a:spcPts val="0"/>
              </a:spcAft>
              <a:buSzPts val="1600"/>
              <a:buChar char="▪"/>
            </a:pPr>
            <a:r>
              <a:rPr lang="en-US" sz="1600"/>
              <a:t>The D</a:t>
            </a:r>
            <a:r>
              <a:rPr baseline="-25000" lang="en-US" sz="1600"/>
              <a:t>8 </a:t>
            </a:r>
            <a:r>
              <a:rPr lang="en-US" sz="1600"/>
              <a:t>distance (called the </a:t>
            </a:r>
            <a:r>
              <a:rPr i="1" lang="en-US" sz="1600"/>
              <a:t>chessboard distance</a:t>
            </a:r>
            <a:r>
              <a:rPr lang="en-US" sz="1600"/>
              <a:t>) between p and q is defined as</a:t>
            </a:r>
            <a:endParaRPr sz="1600"/>
          </a:p>
          <a:p>
            <a:pPr indent="228600" lvl="0" marL="1600200" rtl="0" algn="just">
              <a:lnSpc>
                <a:spcPct val="115000"/>
              </a:lnSpc>
              <a:spcBef>
                <a:spcPts val="1200"/>
              </a:spcBef>
              <a:spcAft>
                <a:spcPts val="0"/>
              </a:spcAft>
              <a:buNone/>
            </a:pPr>
            <a:r>
              <a:rPr lang="en-US" sz="1600"/>
              <a:t>D</a:t>
            </a:r>
            <a:r>
              <a:rPr baseline="-25000" lang="en-US" sz="1600"/>
              <a:t>8 </a:t>
            </a:r>
            <a:r>
              <a:rPr lang="en-US" sz="1600"/>
              <a:t>(p, q) = max( ⎸(x - u)</a:t>
            </a:r>
            <a:r>
              <a:rPr baseline="30000" lang="en-US" sz="1600"/>
              <a:t> </a:t>
            </a:r>
            <a:r>
              <a:rPr lang="en-US" sz="1600"/>
              <a:t> ⎸,  ⎸(y - v) ⎸)</a:t>
            </a:r>
            <a:endParaRPr sz="1600"/>
          </a:p>
          <a:p>
            <a:pPr indent="-204469" lvl="2" marL="1143000" rtl="0" algn="just">
              <a:lnSpc>
                <a:spcPct val="115000"/>
              </a:lnSpc>
              <a:spcBef>
                <a:spcPts val="1200"/>
              </a:spcBef>
              <a:spcAft>
                <a:spcPts val="0"/>
              </a:spcAft>
              <a:buSzPts val="1600"/>
              <a:buChar char="▪"/>
            </a:pPr>
            <a:r>
              <a:rPr lang="en-US" sz="1600"/>
              <a:t>T</a:t>
            </a:r>
            <a:r>
              <a:rPr lang="en-US" sz="1600"/>
              <a:t>he pixels with D</a:t>
            </a:r>
            <a:r>
              <a:rPr baseline="-25000" lang="en-US" sz="1600"/>
              <a:t>8</a:t>
            </a:r>
            <a:r>
              <a:rPr lang="en-US" sz="1600"/>
              <a:t> distance from (x, y) less than or equal to some value d form a square centered at (x, y)</a:t>
            </a:r>
            <a:endParaRPr sz="1600"/>
          </a:p>
          <a:p>
            <a:pPr indent="-204469" lvl="2" marL="1143000" rtl="0" algn="just">
              <a:lnSpc>
                <a:spcPct val="115000"/>
              </a:lnSpc>
              <a:spcBef>
                <a:spcPts val="0"/>
              </a:spcBef>
              <a:spcAft>
                <a:spcPts val="0"/>
              </a:spcAft>
              <a:buSzPts val="1600"/>
              <a:buChar char="▪"/>
            </a:pPr>
            <a:r>
              <a:rPr lang="en-US" sz="1600"/>
              <a:t>For example, the pixels with D</a:t>
            </a:r>
            <a:r>
              <a:rPr baseline="-25000" lang="en-US" sz="1600"/>
              <a:t>8</a:t>
            </a:r>
            <a:r>
              <a:rPr lang="en-US" sz="1600"/>
              <a:t> distance ≤ 2 form the following contours of constant distance:</a:t>
            </a:r>
            <a:endParaRPr sz="1600"/>
          </a:p>
          <a:p>
            <a:pPr indent="0" lvl="0" marL="0" rtl="0" algn="just">
              <a:lnSpc>
                <a:spcPct val="115000"/>
              </a:lnSpc>
              <a:spcBef>
                <a:spcPts val="1200"/>
              </a:spcBef>
              <a:spcAft>
                <a:spcPts val="0"/>
              </a:spcAft>
              <a:buNone/>
            </a:pPr>
            <a:r>
              <a:t/>
            </a:r>
            <a:endParaRPr sz="1600"/>
          </a:p>
          <a:p>
            <a:pPr indent="0" lvl="0" marL="0" rtl="0" algn="just">
              <a:lnSpc>
                <a:spcPct val="115000"/>
              </a:lnSpc>
              <a:spcBef>
                <a:spcPts val="1200"/>
              </a:spcBef>
              <a:spcAft>
                <a:spcPts val="0"/>
              </a:spcAft>
              <a:buNone/>
            </a:pPr>
            <a:r>
              <a:t/>
            </a:r>
            <a:endParaRPr sz="1600"/>
          </a:p>
          <a:p>
            <a:pPr indent="0" lvl="0" marL="0" rtl="0" algn="just">
              <a:lnSpc>
                <a:spcPct val="115000"/>
              </a:lnSpc>
              <a:spcBef>
                <a:spcPts val="1200"/>
              </a:spcBef>
              <a:spcAft>
                <a:spcPts val="0"/>
              </a:spcAft>
              <a:buNone/>
            </a:pPr>
            <a:r>
              <a:t/>
            </a:r>
            <a:endParaRPr sz="1600"/>
          </a:p>
          <a:p>
            <a:pPr indent="228600" lvl="0" marL="1600200" rtl="0" algn="just">
              <a:lnSpc>
                <a:spcPct val="115000"/>
              </a:lnSpc>
              <a:spcBef>
                <a:spcPts val="1200"/>
              </a:spcBef>
              <a:spcAft>
                <a:spcPts val="1200"/>
              </a:spcAft>
              <a:buNone/>
            </a:pPr>
            <a:r>
              <a:t/>
            </a:r>
            <a:endParaRPr sz="1600"/>
          </a:p>
        </p:txBody>
      </p:sp>
      <p:sp>
        <p:nvSpPr>
          <p:cNvPr id="1259" name="Google Shape;1259;ge47a6a1c12_0_20"/>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1260" name="Google Shape;1260;ge47a6a1c12_0_20"/>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61" name="Google Shape;1261;ge47a6a1c12_0_20"/>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pic>
        <p:nvPicPr>
          <p:cNvPr id="1262" name="Google Shape;1262;ge47a6a1c12_0_20"/>
          <p:cNvPicPr preferRelativeResize="0"/>
          <p:nvPr/>
        </p:nvPicPr>
        <p:blipFill>
          <a:blip r:embed="rId3">
            <a:alphaModFix/>
          </a:blip>
          <a:stretch>
            <a:fillRect/>
          </a:stretch>
        </p:blipFill>
        <p:spPr>
          <a:xfrm>
            <a:off x="7386041" y="4284350"/>
            <a:ext cx="1911634" cy="20344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ge47a6a1c12_0_33"/>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1268" name="Google Shape;1268;ge47a6a1c12_0_33"/>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a:bodyPr>
          <a:lstStyle/>
          <a:p>
            <a:pPr indent="-229870" lvl="0" marL="228600" rtl="0" algn="just">
              <a:spcBef>
                <a:spcPts val="500"/>
              </a:spcBef>
              <a:spcAft>
                <a:spcPts val="0"/>
              </a:spcAft>
              <a:buSzPts val="2000"/>
              <a:buFont typeface="Rockwell"/>
              <a:buChar char="▪"/>
            </a:pPr>
            <a:r>
              <a:rPr b="1" lang="en-US" sz="2000"/>
              <a:t>Some Basic Relationships Between Pixels</a:t>
            </a:r>
            <a:r>
              <a:rPr lang="en-US" sz="1600"/>
              <a:t> </a:t>
            </a:r>
            <a:endParaRPr sz="1600"/>
          </a:p>
          <a:p>
            <a:pPr indent="-217169" lvl="1" marL="685800" rtl="0" algn="just">
              <a:lnSpc>
                <a:spcPct val="115000"/>
              </a:lnSpc>
              <a:spcBef>
                <a:spcPts val="0"/>
              </a:spcBef>
              <a:spcAft>
                <a:spcPts val="0"/>
              </a:spcAft>
              <a:buSzPts val="1800"/>
              <a:buChar char="▪"/>
            </a:pPr>
            <a:r>
              <a:rPr i="1" lang="en-US" sz="1800"/>
              <a:t>Distance Measures</a:t>
            </a:r>
            <a:endParaRPr i="1" sz="1800"/>
          </a:p>
          <a:p>
            <a:pPr indent="-204469" lvl="2" marL="1143000" rtl="0" algn="just">
              <a:lnSpc>
                <a:spcPct val="115000"/>
              </a:lnSpc>
              <a:spcBef>
                <a:spcPts val="0"/>
              </a:spcBef>
              <a:spcAft>
                <a:spcPts val="0"/>
              </a:spcAft>
              <a:buSzPts val="1600"/>
              <a:buChar char="▪"/>
            </a:pPr>
            <a:r>
              <a:rPr lang="en-US" sz="1600"/>
              <a:t>The pixels with D</a:t>
            </a:r>
            <a:r>
              <a:rPr baseline="-25000" lang="en-US" sz="1600"/>
              <a:t>8</a:t>
            </a:r>
            <a:r>
              <a:rPr lang="en-US" sz="1600"/>
              <a:t> = 1 are the 8-neighbors of the pixel at (x, y)</a:t>
            </a:r>
            <a:endParaRPr sz="1600"/>
          </a:p>
          <a:p>
            <a:pPr indent="-204469" lvl="2" marL="1143000" rtl="0" algn="just">
              <a:lnSpc>
                <a:spcPct val="115000"/>
              </a:lnSpc>
              <a:spcBef>
                <a:spcPts val="0"/>
              </a:spcBef>
              <a:spcAft>
                <a:spcPts val="0"/>
              </a:spcAft>
              <a:buSzPts val="1600"/>
              <a:buChar char="▪"/>
            </a:pPr>
            <a:r>
              <a:rPr lang="en-US" sz="1600"/>
              <a:t>Note that the D</a:t>
            </a:r>
            <a:r>
              <a:rPr baseline="-25000" lang="en-US" sz="1600"/>
              <a:t>4</a:t>
            </a:r>
            <a:r>
              <a:rPr lang="en-US" sz="1600"/>
              <a:t> and D</a:t>
            </a:r>
            <a:r>
              <a:rPr baseline="-25000" lang="en-US" sz="1600"/>
              <a:t>8</a:t>
            </a:r>
            <a:r>
              <a:rPr lang="en-US" sz="1600"/>
              <a:t> distances between p and q are independent of any paths that might exist between these points because these distances involve only the coordinates of the points</a:t>
            </a:r>
            <a:endParaRPr sz="1600"/>
          </a:p>
          <a:p>
            <a:pPr indent="-204469" lvl="2" marL="1143000" rtl="0" algn="just">
              <a:lnSpc>
                <a:spcPct val="115000"/>
              </a:lnSpc>
              <a:spcBef>
                <a:spcPts val="0"/>
              </a:spcBef>
              <a:spcAft>
                <a:spcPts val="0"/>
              </a:spcAft>
              <a:buSzPts val="1600"/>
              <a:buChar char="▪"/>
            </a:pPr>
            <a:r>
              <a:rPr lang="en-US" sz="1600"/>
              <a:t>In the case of m-adjacency, however, the D</a:t>
            </a:r>
            <a:r>
              <a:rPr baseline="-25000" lang="en-US" sz="1600"/>
              <a:t>m</a:t>
            </a:r>
            <a:r>
              <a:rPr lang="en-US" sz="1600"/>
              <a:t> distance between two points is defined as the shortest m-path between the points</a:t>
            </a:r>
            <a:endParaRPr sz="1600"/>
          </a:p>
          <a:p>
            <a:pPr indent="-204469" lvl="2" marL="1143000" rtl="0" algn="just">
              <a:lnSpc>
                <a:spcPct val="115000"/>
              </a:lnSpc>
              <a:spcBef>
                <a:spcPts val="0"/>
              </a:spcBef>
              <a:spcAft>
                <a:spcPts val="0"/>
              </a:spcAft>
              <a:buSzPts val="1600"/>
              <a:buChar char="▪"/>
            </a:pPr>
            <a:r>
              <a:rPr lang="en-US" sz="1600"/>
              <a:t>In this case, the distance between two pixels will depend on the values of the pixels along the path, as well as the values of their neighbors</a:t>
            </a:r>
            <a:endParaRPr sz="1600"/>
          </a:p>
          <a:p>
            <a:pPr indent="-204469" lvl="2" marL="1143000" rtl="0" algn="just">
              <a:lnSpc>
                <a:spcPct val="115000"/>
              </a:lnSpc>
              <a:spcBef>
                <a:spcPts val="0"/>
              </a:spcBef>
              <a:spcAft>
                <a:spcPts val="0"/>
              </a:spcAft>
              <a:buSzPts val="1600"/>
              <a:buChar char="▪"/>
            </a:pPr>
            <a:r>
              <a:rPr lang="en-US" sz="1600"/>
              <a:t>For instance, consider the following arrangement of pixels and assume that p, p</a:t>
            </a:r>
            <a:r>
              <a:rPr baseline="-25000" lang="en-US" sz="1600"/>
              <a:t>2</a:t>
            </a:r>
            <a:r>
              <a:rPr lang="en-US" sz="1600"/>
              <a:t> , and p</a:t>
            </a:r>
            <a:r>
              <a:rPr baseline="-25000" lang="en-US" sz="1600"/>
              <a:t>4</a:t>
            </a:r>
            <a:r>
              <a:rPr lang="en-US" sz="1600"/>
              <a:t> have a value of 1, and that p</a:t>
            </a:r>
            <a:r>
              <a:rPr baseline="-25000" lang="en-US" sz="1600"/>
              <a:t>1</a:t>
            </a:r>
            <a:r>
              <a:rPr lang="en-US" sz="1600"/>
              <a:t> and p</a:t>
            </a:r>
            <a:r>
              <a:rPr baseline="-25000" lang="en-US" sz="1600"/>
              <a:t>3</a:t>
            </a:r>
            <a:r>
              <a:rPr lang="en-US" sz="1600"/>
              <a:t> can be 0 or 1:</a:t>
            </a:r>
            <a:endParaRPr sz="1600"/>
          </a:p>
        </p:txBody>
      </p:sp>
      <p:sp>
        <p:nvSpPr>
          <p:cNvPr id="1269" name="Google Shape;1269;ge47a6a1c12_0_33"/>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1270" name="Google Shape;1270;ge47a6a1c12_0_33"/>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71" name="Google Shape;1271;ge47a6a1c12_0_33"/>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ge47a6a1c12_0_44"/>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1277" name="Google Shape;1277;ge47a6a1c12_0_44"/>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lnSpcReduction="20000"/>
          </a:bodyPr>
          <a:lstStyle/>
          <a:p>
            <a:pPr indent="-229870" lvl="0" marL="228600" rtl="0" algn="just">
              <a:spcBef>
                <a:spcPts val="500"/>
              </a:spcBef>
              <a:spcAft>
                <a:spcPts val="0"/>
              </a:spcAft>
              <a:buSzPts val="2000"/>
              <a:buFont typeface="Rockwell"/>
              <a:buChar char="▪"/>
            </a:pPr>
            <a:r>
              <a:rPr b="1" lang="en-US" sz="2000"/>
              <a:t>Some Basic Relationships Between Pixels</a:t>
            </a:r>
            <a:r>
              <a:rPr lang="en-US" sz="1600"/>
              <a:t> </a:t>
            </a:r>
            <a:endParaRPr sz="1600"/>
          </a:p>
          <a:p>
            <a:pPr indent="-217169" lvl="1" marL="685800" rtl="0" algn="just">
              <a:lnSpc>
                <a:spcPct val="115000"/>
              </a:lnSpc>
              <a:spcBef>
                <a:spcPts val="0"/>
              </a:spcBef>
              <a:spcAft>
                <a:spcPts val="0"/>
              </a:spcAft>
              <a:buSzPts val="1800"/>
              <a:buChar char="▪"/>
            </a:pPr>
            <a:r>
              <a:rPr i="1" lang="en-US" sz="1800"/>
              <a:t>Distance Measures</a:t>
            </a:r>
            <a:endParaRPr i="1" sz="1800"/>
          </a:p>
          <a:p>
            <a:pPr indent="0" lvl="0" marL="1143000" rtl="0" algn="just">
              <a:lnSpc>
                <a:spcPct val="115000"/>
              </a:lnSpc>
              <a:spcBef>
                <a:spcPts val="1200"/>
              </a:spcBef>
              <a:spcAft>
                <a:spcPts val="0"/>
              </a:spcAft>
              <a:buNone/>
            </a:pPr>
            <a:r>
              <a:t/>
            </a:r>
            <a:endParaRPr sz="1600"/>
          </a:p>
          <a:p>
            <a:pPr indent="0" lvl="0" marL="1143000" rtl="0" algn="just">
              <a:lnSpc>
                <a:spcPct val="115000"/>
              </a:lnSpc>
              <a:spcBef>
                <a:spcPts val="1200"/>
              </a:spcBef>
              <a:spcAft>
                <a:spcPts val="0"/>
              </a:spcAft>
              <a:buNone/>
            </a:pPr>
            <a:r>
              <a:t/>
            </a:r>
            <a:endParaRPr sz="1600"/>
          </a:p>
          <a:p>
            <a:pPr indent="0" lvl="0" marL="1143000" rtl="0" algn="just">
              <a:lnSpc>
                <a:spcPct val="115000"/>
              </a:lnSpc>
              <a:spcBef>
                <a:spcPts val="1200"/>
              </a:spcBef>
              <a:spcAft>
                <a:spcPts val="0"/>
              </a:spcAft>
              <a:buNone/>
            </a:pPr>
            <a:r>
              <a:t/>
            </a:r>
            <a:endParaRPr sz="1600"/>
          </a:p>
          <a:p>
            <a:pPr indent="-204469" lvl="2" marL="1143000" rtl="0" algn="just">
              <a:lnSpc>
                <a:spcPct val="115000"/>
              </a:lnSpc>
              <a:spcBef>
                <a:spcPts val="1200"/>
              </a:spcBef>
              <a:spcAft>
                <a:spcPts val="0"/>
              </a:spcAft>
              <a:buSzPts val="1600"/>
              <a:buChar char="▪"/>
            </a:pPr>
            <a:r>
              <a:rPr lang="en-US" sz="1600"/>
              <a:t>Suppose that we consider adjacency of pixels valued 1 (i.e.,V = {1}). If p</a:t>
            </a:r>
            <a:r>
              <a:rPr baseline="-25000" lang="en-US" sz="1600"/>
              <a:t>1</a:t>
            </a:r>
            <a:r>
              <a:rPr lang="en-US" sz="1600"/>
              <a:t> and p</a:t>
            </a:r>
            <a:r>
              <a:rPr baseline="-25000" lang="en-US" sz="1600"/>
              <a:t>3</a:t>
            </a:r>
            <a:r>
              <a:rPr lang="en-US" sz="1600"/>
              <a:t>are 0, the length of the shortest m-path (the D</a:t>
            </a:r>
            <a:r>
              <a:rPr baseline="-25000" lang="en-US" sz="1600"/>
              <a:t>m</a:t>
            </a:r>
            <a:r>
              <a:rPr lang="en-US" sz="1600"/>
              <a:t> distance) between p and p</a:t>
            </a:r>
            <a:r>
              <a:rPr baseline="-25000" lang="en-US" sz="1600"/>
              <a:t>4 </a:t>
            </a:r>
            <a:r>
              <a:rPr lang="en-US" sz="1600"/>
              <a:t>is 2 </a:t>
            </a:r>
            <a:endParaRPr sz="1600"/>
          </a:p>
          <a:p>
            <a:pPr indent="-204469" lvl="2" marL="1143000" rtl="0" algn="just">
              <a:lnSpc>
                <a:spcPct val="115000"/>
              </a:lnSpc>
              <a:spcBef>
                <a:spcPts val="0"/>
              </a:spcBef>
              <a:spcAft>
                <a:spcPts val="0"/>
              </a:spcAft>
              <a:buSzPts val="1600"/>
              <a:buChar char="▪"/>
            </a:pPr>
            <a:r>
              <a:rPr lang="en-US" sz="1600"/>
              <a:t>If p</a:t>
            </a:r>
            <a:r>
              <a:rPr baseline="-25000" lang="en-US" sz="1600"/>
              <a:t>1</a:t>
            </a:r>
            <a:r>
              <a:rPr lang="en-US" sz="1600"/>
              <a:t> is 1, then p</a:t>
            </a:r>
            <a:r>
              <a:rPr baseline="-25000" lang="en-US" sz="1600"/>
              <a:t>2</a:t>
            </a:r>
            <a:r>
              <a:rPr lang="en-US" sz="1600"/>
              <a:t> and p will no longer be m-adjacent and the length of the shortest m-path becomes 3 (the path goes through the points pp</a:t>
            </a:r>
            <a:r>
              <a:rPr baseline="-25000" lang="en-US" sz="1600"/>
              <a:t>1</a:t>
            </a:r>
            <a:r>
              <a:rPr lang="en-US" sz="1600"/>
              <a:t>p</a:t>
            </a:r>
            <a:r>
              <a:rPr baseline="-25000" lang="en-US" sz="1600"/>
              <a:t>2</a:t>
            </a:r>
            <a:r>
              <a:rPr lang="en-US" sz="1600"/>
              <a:t>p</a:t>
            </a:r>
            <a:r>
              <a:rPr baseline="-25000" lang="en-US" sz="1600"/>
              <a:t>4</a:t>
            </a:r>
            <a:r>
              <a:rPr lang="en-US" sz="1600"/>
              <a:t>)</a:t>
            </a:r>
            <a:endParaRPr sz="1600"/>
          </a:p>
          <a:p>
            <a:pPr indent="-204469" lvl="2" marL="1143000" rtl="0" algn="just">
              <a:lnSpc>
                <a:spcPct val="115000"/>
              </a:lnSpc>
              <a:spcBef>
                <a:spcPts val="0"/>
              </a:spcBef>
              <a:spcAft>
                <a:spcPts val="0"/>
              </a:spcAft>
              <a:buSzPts val="1600"/>
              <a:buChar char="▪"/>
            </a:pPr>
            <a:r>
              <a:rPr lang="en-US" sz="1600"/>
              <a:t>Similar comments apply if p</a:t>
            </a:r>
            <a:r>
              <a:rPr baseline="-25000" lang="en-US" sz="1600"/>
              <a:t>3</a:t>
            </a:r>
            <a:r>
              <a:rPr lang="en-US" sz="1600"/>
              <a:t> is 1 (and p</a:t>
            </a:r>
            <a:r>
              <a:rPr baseline="-25000" lang="en-US" sz="1600"/>
              <a:t>1</a:t>
            </a:r>
            <a:r>
              <a:rPr lang="en-US" sz="1600"/>
              <a:t> is 0); </a:t>
            </a:r>
            <a:endParaRPr sz="1600"/>
          </a:p>
          <a:p>
            <a:pPr indent="-204469" lvl="2" marL="1143000" rtl="0" algn="just">
              <a:lnSpc>
                <a:spcPct val="115000"/>
              </a:lnSpc>
              <a:spcBef>
                <a:spcPts val="0"/>
              </a:spcBef>
              <a:spcAft>
                <a:spcPts val="0"/>
              </a:spcAft>
              <a:buSzPts val="1600"/>
              <a:buChar char="▪"/>
            </a:pPr>
            <a:r>
              <a:rPr lang="en-US" sz="1600"/>
              <a:t>In this case, the length of the shortest m-path also is 3</a:t>
            </a:r>
            <a:endParaRPr sz="1600"/>
          </a:p>
          <a:p>
            <a:pPr indent="-204469" lvl="2" marL="1143000" rtl="0" algn="just">
              <a:lnSpc>
                <a:spcPct val="115000"/>
              </a:lnSpc>
              <a:spcBef>
                <a:spcPts val="0"/>
              </a:spcBef>
              <a:spcAft>
                <a:spcPts val="0"/>
              </a:spcAft>
              <a:buSzPts val="1600"/>
              <a:buChar char="▪"/>
            </a:pPr>
            <a:r>
              <a:rPr lang="en-US" sz="1600"/>
              <a:t>Finally, if both p</a:t>
            </a:r>
            <a:r>
              <a:rPr baseline="-25000" lang="en-US" sz="1600"/>
              <a:t>1</a:t>
            </a:r>
            <a:r>
              <a:rPr lang="en-US" sz="1600"/>
              <a:t> and p</a:t>
            </a:r>
            <a:r>
              <a:rPr baseline="-25000" lang="en-US" sz="1600"/>
              <a:t>3</a:t>
            </a:r>
            <a:r>
              <a:rPr lang="en-US" sz="1600"/>
              <a:t> are 1, the length of the shortest m-path between p and p</a:t>
            </a:r>
            <a:r>
              <a:rPr baseline="-25000" lang="en-US" sz="1600"/>
              <a:t>4</a:t>
            </a:r>
            <a:r>
              <a:rPr lang="en-US" sz="1600"/>
              <a:t> is 4</a:t>
            </a:r>
            <a:endParaRPr sz="1600"/>
          </a:p>
          <a:p>
            <a:pPr indent="-204469" lvl="2" marL="1143000" rtl="0" algn="just">
              <a:lnSpc>
                <a:spcPct val="115000"/>
              </a:lnSpc>
              <a:spcBef>
                <a:spcPts val="0"/>
              </a:spcBef>
              <a:spcAft>
                <a:spcPts val="0"/>
              </a:spcAft>
              <a:buSzPts val="1600"/>
              <a:buChar char="▪"/>
            </a:pPr>
            <a:r>
              <a:rPr lang="en-US" sz="1600"/>
              <a:t>In this case, the path goes through the sequence of points pp</a:t>
            </a:r>
            <a:r>
              <a:rPr baseline="-25000" lang="en-US" sz="1600"/>
              <a:t>1</a:t>
            </a:r>
            <a:r>
              <a:rPr lang="en-US" sz="1600"/>
              <a:t>p</a:t>
            </a:r>
            <a:r>
              <a:rPr baseline="-25000" lang="en-US" sz="1600"/>
              <a:t>2</a:t>
            </a:r>
            <a:r>
              <a:rPr lang="en-US" sz="1600"/>
              <a:t>p</a:t>
            </a:r>
            <a:r>
              <a:rPr baseline="-25000" lang="en-US" sz="1600"/>
              <a:t>3</a:t>
            </a:r>
            <a:r>
              <a:rPr lang="en-US" sz="1600"/>
              <a:t>p</a:t>
            </a:r>
            <a:r>
              <a:rPr baseline="-25000" lang="en-US" sz="1600"/>
              <a:t>4</a:t>
            </a:r>
            <a:endParaRPr sz="1600"/>
          </a:p>
        </p:txBody>
      </p:sp>
      <p:sp>
        <p:nvSpPr>
          <p:cNvPr id="1278" name="Google Shape;1278;ge47a6a1c12_0_44"/>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1279" name="Google Shape;1279;ge47a6a1c12_0_44"/>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80" name="Google Shape;1280;ge47a6a1c12_0_44"/>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pic>
        <p:nvPicPr>
          <p:cNvPr id="1281" name="Google Shape;1281;ge47a6a1c12_0_44"/>
          <p:cNvPicPr preferRelativeResize="0"/>
          <p:nvPr/>
        </p:nvPicPr>
        <p:blipFill>
          <a:blip r:embed="rId3">
            <a:alphaModFix/>
          </a:blip>
          <a:stretch>
            <a:fillRect/>
          </a:stretch>
        </p:blipFill>
        <p:spPr>
          <a:xfrm>
            <a:off x="7445063" y="1599365"/>
            <a:ext cx="1628775" cy="12573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sp>
        <p:nvSpPr>
          <p:cNvPr id="1286" name="Google Shape;1286;ge4806ca4c1_0_0"/>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1287" name="Google Shape;1287;ge4806ca4c1_0_0"/>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lnSpcReduction="10000"/>
          </a:bodyPr>
          <a:lstStyle/>
          <a:p>
            <a:pPr indent="-229870" lvl="0" marL="228600" rtl="0" algn="just">
              <a:spcBef>
                <a:spcPts val="500"/>
              </a:spcBef>
              <a:spcAft>
                <a:spcPts val="0"/>
              </a:spcAft>
              <a:buSzPts val="2000"/>
              <a:buFont typeface="Rockwell"/>
              <a:buChar char="▪"/>
            </a:pPr>
            <a:r>
              <a:rPr b="1" lang="en-US" sz="2000"/>
              <a:t>Color Image Processing</a:t>
            </a:r>
            <a:endParaRPr sz="1600"/>
          </a:p>
          <a:p>
            <a:pPr indent="-217169" lvl="1" marL="685800" rtl="0" algn="just">
              <a:lnSpc>
                <a:spcPct val="115000"/>
              </a:lnSpc>
              <a:spcBef>
                <a:spcPts val="0"/>
              </a:spcBef>
              <a:spcAft>
                <a:spcPts val="0"/>
              </a:spcAft>
              <a:buSzPts val="1800"/>
              <a:buChar char="▪"/>
            </a:pPr>
            <a:r>
              <a:rPr lang="en-US" sz="1800"/>
              <a:t>Color in Image Processing</a:t>
            </a:r>
            <a:endParaRPr sz="1800"/>
          </a:p>
          <a:p>
            <a:pPr indent="-204469" lvl="2" marL="1143000" rtl="0" algn="just">
              <a:lnSpc>
                <a:spcPct val="115000"/>
              </a:lnSpc>
              <a:spcBef>
                <a:spcPts val="0"/>
              </a:spcBef>
              <a:spcAft>
                <a:spcPts val="0"/>
              </a:spcAft>
              <a:buSzPts val="1600"/>
              <a:buChar char="▪"/>
            </a:pPr>
            <a:r>
              <a:rPr lang="en-US" sz="1600"/>
              <a:t>Color is a powerful descriptor that often simplifies object identification and extraction from a scene</a:t>
            </a:r>
            <a:endParaRPr sz="1600"/>
          </a:p>
          <a:p>
            <a:pPr indent="-204469" lvl="2" marL="1143000" rtl="0" algn="just">
              <a:lnSpc>
                <a:spcPct val="115000"/>
              </a:lnSpc>
              <a:spcBef>
                <a:spcPts val="0"/>
              </a:spcBef>
              <a:spcAft>
                <a:spcPts val="0"/>
              </a:spcAft>
              <a:buSzPts val="1600"/>
              <a:buChar char="▪"/>
            </a:pPr>
            <a:r>
              <a:rPr lang="en-US" sz="1600"/>
              <a:t>Humans can detect thousands of color shades, compared to only two dozen shades of gray</a:t>
            </a:r>
            <a:endParaRPr sz="1600"/>
          </a:p>
          <a:p>
            <a:pPr indent="-217169" lvl="1" marL="685800" rtl="0" algn="just">
              <a:lnSpc>
                <a:spcPct val="115000"/>
              </a:lnSpc>
              <a:spcBef>
                <a:spcPts val="0"/>
              </a:spcBef>
              <a:spcAft>
                <a:spcPts val="0"/>
              </a:spcAft>
              <a:buSzPts val="1800"/>
              <a:buChar char="▪"/>
            </a:pPr>
            <a:r>
              <a:rPr lang="en-US" sz="1800"/>
              <a:t>Divided into two major areas</a:t>
            </a:r>
            <a:endParaRPr sz="1800"/>
          </a:p>
          <a:p>
            <a:pPr indent="-204469" lvl="2" marL="1143000" rtl="0" algn="just">
              <a:lnSpc>
                <a:spcPct val="115000"/>
              </a:lnSpc>
              <a:spcBef>
                <a:spcPts val="0"/>
              </a:spcBef>
              <a:spcAft>
                <a:spcPts val="0"/>
              </a:spcAft>
              <a:buSzPts val="1600"/>
              <a:buChar char="▪"/>
            </a:pPr>
            <a:r>
              <a:rPr lang="en-US" sz="1600"/>
              <a:t>Pseudo-Color Processing</a:t>
            </a:r>
            <a:endParaRPr sz="1600"/>
          </a:p>
          <a:p>
            <a:pPr indent="-191769" lvl="3" marL="1600200" rtl="0" algn="just">
              <a:lnSpc>
                <a:spcPct val="115000"/>
              </a:lnSpc>
              <a:spcBef>
                <a:spcPts val="0"/>
              </a:spcBef>
              <a:spcAft>
                <a:spcPts val="0"/>
              </a:spcAft>
              <a:buSzPts val="1400"/>
              <a:buChar char="▪"/>
            </a:pPr>
            <a:r>
              <a:rPr lang="en-US" sz="1400"/>
              <a:t>Assigning color(s) to a particular grayscale intensity or range of intensities</a:t>
            </a:r>
            <a:endParaRPr sz="1400"/>
          </a:p>
          <a:p>
            <a:pPr indent="-204469" lvl="2" marL="1143000" rtl="0" algn="just">
              <a:lnSpc>
                <a:spcPct val="115000"/>
              </a:lnSpc>
              <a:spcBef>
                <a:spcPts val="0"/>
              </a:spcBef>
              <a:spcAft>
                <a:spcPts val="0"/>
              </a:spcAft>
              <a:buSzPts val="1600"/>
              <a:buChar char="▪"/>
            </a:pPr>
            <a:r>
              <a:rPr lang="en-US" sz="1600"/>
              <a:t>Full-Color Processing</a:t>
            </a:r>
            <a:endParaRPr sz="1600"/>
          </a:p>
          <a:p>
            <a:pPr indent="-191769" lvl="3" marL="1600200" rtl="0" algn="just">
              <a:lnSpc>
                <a:spcPct val="115000"/>
              </a:lnSpc>
              <a:spcBef>
                <a:spcPts val="0"/>
              </a:spcBef>
              <a:spcAft>
                <a:spcPts val="0"/>
              </a:spcAft>
              <a:buSzPts val="1400"/>
              <a:buChar char="▪"/>
            </a:pPr>
            <a:r>
              <a:rPr lang="en-US" sz="1400"/>
              <a:t>Images are acquired using a full-color sensor, such as a digital camera, or color scanner</a:t>
            </a:r>
            <a:endParaRPr sz="1400"/>
          </a:p>
          <a:p>
            <a:pPr indent="-217169" lvl="1" marL="685800" rtl="0" algn="just">
              <a:lnSpc>
                <a:spcPct val="115000"/>
              </a:lnSpc>
              <a:spcBef>
                <a:spcPts val="0"/>
              </a:spcBef>
              <a:spcAft>
                <a:spcPts val="0"/>
              </a:spcAft>
              <a:buSzPts val="1800"/>
              <a:buChar char="▪"/>
            </a:pPr>
            <a:r>
              <a:rPr lang="en-US" sz="1800"/>
              <a:t>Color Fundamentals</a:t>
            </a:r>
            <a:endParaRPr sz="1800"/>
          </a:p>
          <a:p>
            <a:pPr indent="-204469" lvl="2" marL="1143000" rtl="0" algn="just">
              <a:lnSpc>
                <a:spcPct val="115000"/>
              </a:lnSpc>
              <a:spcBef>
                <a:spcPts val="0"/>
              </a:spcBef>
              <a:spcAft>
                <a:spcPts val="0"/>
              </a:spcAft>
              <a:buSzPts val="1600"/>
              <a:buChar char="▪"/>
            </a:pPr>
            <a:r>
              <a:rPr lang="en-US" sz="1600"/>
              <a:t>In 1666, Sir Isaac Newton discovered</a:t>
            </a:r>
            <a:endParaRPr sz="1600"/>
          </a:p>
          <a:p>
            <a:pPr indent="-191769" lvl="3" marL="1600200" rtl="0" algn="just">
              <a:lnSpc>
                <a:spcPct val="115000"/>
              </a:lnSpc>
              <a:spcBef>
                <a:spcPts val="0"/>
              </a:spcBef>
              <a:spcAft>
                <a:spcPts val="0"/>
              </a:spcAft>
              <a:buSzPts val="1400"/>
              <a:buChar char="▪"/>
            </a:pPr>
            <a:r>
              <a:rPr lang="en-US" sz="1400"/>
              <a:t>When a beam of sunlight passes through a glass prism</a:t>
            </a:r>
            <a:endParaRPr sz="1400"/>
          </a:p>
          <a:p>
            <a:pPr indent="-191769" lvl="3" marL="1600200" rtl="0" algn="just">
              <a:lnSpc>
                <a:spcPct val="115000"/>
              </a:lnSpc>
              <a:spcBef>
                <a:spcPts val="0"/>
              </a:spcBef>
              <a:spcAft>
                <a:spcPts val="0"/>
              </a:spcAft>
              <a:buSzPts val="1400"/>
              <a:buChar char="▪"/>
            </a:pPr>
            <a:r>
              <a:rPr lang="en-US" sz="1400"/>
              <a:t>The emerging light is not white</a:t>
            </a:r>
            <a:endParaRPr sz="1400"/>
          </a:p>
          <a:p>
            <a:pPr indent="-191769" lvl="3" marL="1600200" rtl="0" algn="just">
              <a:lnSpc>
                <a:spcPct val="115000"/>
              </a:lnSpc>
              <a:spcBef>
                <a:spcPts val="0"/>
              </a:spcBef>
              <a:spcAft>
                <a:spcPts val="0"/>
              </a:spcAft>
              <a:buSzPts val="1400"/>
              <a:buChar char="▪"/>
            </a:pPr>
            <a:r>
              <a:rPr lang="en-US" sz="1400"/>
              <a:t>Consists a continuous spectrum of colors ranging from violet at one end to red at the other</a:t>
            </a:r>
            <a:endParaRPr sz="1400"/>
          </a:p>
        </p:txBody>
      </p:sp>
      <p:sp>
        <p:nvSpPr>
          <p:cNvPr id="1288" name="Google Shape;1288;ge4806ca4c1_0_0"/>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1289" name="Google Shape;1289;ge4806ca4c1_0_0"/>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90" name="Google Shape;1290;ge4806ca4c1_0_0"/>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ge4806ca4c1_0_1167"/>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1296" name="Google Shape;1296;ge4806ca4c1_0_1167"/>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a:bodyPr>
          <a:lstStyle/>
          <a:p>
            <a:pPr indent="-229870" lvl="0" marL="228600" rtl="0" algn="just">
              <a:spcBef>
                <a:spcPts val="500"/>
              </a:spcBef>
              <a:spcAft>
                <a:spcPts val="0"/>
              </a:spcAft>
              <a:buSzPts val="2000"/>
              <a:buFont typeface="Rockwell"/>
              <a:buChar char="▪"/>
            </a:pPr>
            <a:r>
              <a:rPr b="1" lang="en-US" sz="2000"/>
              <a:t>Color Image Processing</a:t>
            </a:r>
            <a:endParaRPr sz="1600"/>
          </a:p>
          <a:p>
            <a:pPr indent="-217169" lvl="1" marL="685800" rtl="0" algn="just">
              <a:lnSpc>
                <a:spcPct val="115000"/>
              </a:lnSpc>
              <a:spcBef>
                <a:spcPts val="0"/>
              </a:spcBef>
              <a:spcAft>
                <a:spcPts val="0"/>
              </a:spcAft>
              <a:buSzPts val="1800"/>
              <a:buChar char="▪"/>
            </a:pPr>
            <a:r>
              <a:rPr lang="en-US" sz="1800"/>
              <a:t>Color Fundamentals</a:t>
            </a:r>
            <a:endParaRPr sz="1800"/>
          </a:p>
          <a:p>
            <a:pPr indent="-204469" lvl="2" marL="1143000" rtl="0" algn="just">
              <a:lnSpc>
                <a:spcPct val="115000"/>
              </a:lnSpc>
              <a:spcBef>
                <a:spcPts val="0"/>
              </a:spcBef>
              <a:spcAft>
                <a:spcPts val="0"/>
              </a:spcAft>
              <a:buSzPts val="1600"/>
              <a:buChar char="▪"/>
            </a:pPr>
            <a:r>
              <a:rPr lang="en-US" sz="1600"/>
              <a:t>In 1666, Sir Isaac Newton discovered</a:t>
            </a:r>
            <a:endParaRPr sz="1600"/>
          </a:p>
          <a:p>
            <a:pPr indent="-191769" lvl="3" marL="1600200" rtl="0" algn="just">
              <a:lnSpc>
                <a:spcPct val="115000"/>
              </a:lnSpc>
              <a:spcBef>
                <a:spcPts val="0"/>
              </a:spcBef>
              <a:spcAft>
                <a:spcPts val="0"/>
              </a:spcAft>
              <a:buSzPts val="1400"/>
              <a:buChar char="▪"/>
            </a:pPr>
            <a:r>
              <a:rPr lang="en-US" sz="1400"/>
              <a:t>In Fig. 6.1, the color spectrum may be divided into six regions: violet, blue, green, yellow, orange, and red</a:t>
            </a:r>
            <a:endParaRPr sz="1400"/>
          </a:p>
          <a:p>
            <a:pPr indent="-204469" lvl="2" marL="1143000" rtl="0" algn="just">
              <a:lnSpc>
                <a:spcPct val="115000"/>
              </a:lnSpc>
              <a:spcBef>
                <a:spcPts val="0"/>
              </a:spcBef>
              <a:spcAft>
                <a:spcPts val="0"/>
              </a:spcAft>
              <a:buSzPts val="1600"/>
              <a:buChar char="▪"/>
            </a:pPr>
            <a:r>
              <a:rPr lang="en-US" sz="1600"/>
              <a:t>The colors that humans and some other animals perceive in an object</a:t>
            </a:r>
            <a:endParaRPr sz="1600"/>
          </a:p>
          <a:p>
            <a:pPr indent="-191769" lvl="3" marL="1600200" rtl="0" algn="just">
              <a:lnSpc>
                <a:spcPct val="115000"/>
              </a:lnSpc>
              <a:spcBef>
                <a:spcPts val="0"/>
              </a:spcBef>
              <a:spcAft>
                <a:spcPts val="0"/>
              </a:spcAft>
              <a:buSzPts val="1400"/>
              <a:buChar char="▪"/>
            </a:pPr>
            <a:r>
              <a:rPr lang="en-US" sz="1400"/>
              <a:t>Determined by the nature of the light reflected from the object</a:t>
            </a:r>
            <a:endParaRPr sz="1400"/>
          </a:p>
          <a:p>
            <a:pPr indent="-204469" lvl="2" marL="1143000" rtl="0" algn="just">
              <a:lnSpc>
                <a:spcPct val="115000"/>
              </a:lnSpc>
              <a:spcBef>
                <a:spcPts val="0"/>
              </a:spcBef>
              <a:spcAft>
                <a:spcPts val="0"/>
              </a:spcAft>
              <a:buSzPts val="1600"/>
              <a:buChar char="▪"/>
            </a:pPr>
            <a:r>
              <a:rPr lang="en-US" sz="1600"/>
              <a:t>In Fig. 6.2, visible light is composed of a relatively narrow band of frequencies in the electromagnetic spectrum</a:t>
            </a:r>
            <a:endParaRPr sz="1600"/>
          </a:p>
          <a:p>
            <a:pPr indent="-191769" lvl="3" marL="1600200" rtl="0" algn="just">
              <a:lnSpc>
                <a:spcPct val="115000"/>
              </a:lnSpc>
              <a:spcBef>
                <a:spcPts val="0"/>
              </a:spcBef>
              <a:spcAft>
                <a:spcPts val="0"/>
              </a:spcAft>
              <a:buSzPts val="1400"/>
              <a:buChar char="▪"/>
            </a:pPr>
            <a:r>
              <a:rPr lang="en-US" sz="1400"/>
              <a:t>A body that reflects light that is balanced in all visible wavelengths appears white to the observer</a:t>
            </a:r>
            <a:endParaRPr sz="1400"/>
          </a:p>
          <a:p>
            <a:pPr indent="-191769" lvl="3" marL="1600200" rtl="0" algn="just">
              <a:lnSpc>
                <a:spcPct val="115000"/>
              </a:lnSpc>
              <a:spcBef>
                <a:spcPts val="0"/>
              </a:spcBef>
              <a:spcAft>
                <a:spcPts val="0"/>
              </a:spcAft>
              <a:buSzPts val="1400"/>
              <a:buChar char="▪"/>
            </a:pPr>
            <a:r>
              <a:rPr lang="en-US" sz="1400"/>
              <a:t>A body that favors reflectance in a limited range of the visible spectrum exhibits some shades of color</a:t>
            </a:r>
            <a:endParaRPr sz="1400"/>
          </a:p>
          <a:p>
            <a:pPr indent="0" lvl="0" marL="1600200" rtl="0" algn="just">
              <a:lnSpc>
                <a:spcPct val="115000"/>
              </a:lnSpc>
              <a:spcBef>
                <a:spcPts val="1200"/>
              </a:spcBef>
              <a:spcAft>
                <a:spcPts val="1200"/>
              </a:spcAft>
              <a:buNone/>
            </a:pPr>
            <a:r>
              <a:t/>
            </a:r>
            <a:endParaRPr sz="1400"/>
          </a:p>
        </p:txBody>
      </p:sp>
      <p:sp>
        <p:nvSpPr>
          <p:cNvPr id="1297" name="Google Shape;1297;ge4806ca4c1_0_1167"/>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1298" name="Google Shape;1298;ge4806ca4c1_0_1167"/>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99" name="Google Shape;1299;ge4806ca4c1_0_1167"/>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ge4806ca4c1_0_1177"/>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1305" name="Google Shape;1305;ge4806ca4c1_0_1177"/>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1306" name="Google Shape;1306;ge4806ca4c1_0_1177"/>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07" name="Google Shape;1307;ge4806ca4c1_0_1177"/>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pic>
        <p:nvPicPr>
          <p:cNvPr id="1308" name="Google Shape;1308;ge4806ca4c1_0_1177"/>
          <p:cNvPicPr preferRelativeResize="0"/>
          <p:nvPr/>
        </p:nvPicPr>
        <p:blipFill>
          <a:blip r:embed="rId3">
            <a:alphaModFix/>
          </a:blip>
          <a:stretch>
            <a:fillRect/>
          </a:stretch>
        </p:blipFill>
        <p:spPr>
          <a:xfrm>
            <a:off x="4539925" y="1446475"/>
            <a:ext cx="7652076" cy="1936212"/>
          </a:xfrm>
          <a:prstGeom prst="rect">
            <a:avLst/>
          </a:prstGeom>
          <a:noFill/>
          <a:ln>
            <a:noFill/>
          </a:ln>
        </p:spPr>
      </p:pic>
      <p:pic>
        <p:nvPicPr>
          <p:cNvPr id="1309" name="Google Shape;1309;ge4806ca4c1_0_1177"/>
          <p:cNvPicPr preferRelativeResize="0"/>
          <p:nvPr/>
        </p:nvPicPr>
        <p:blipFill>
          <a:blip r:embed="rId4">
            <a:alphaModFix/>
          </a:blip>
          <a:stretch>
            <a:fillRect/>
          </a:stretch>
        </p:blipFill>
        <p:spPr>
          <a:xfrm>
            <a:off x="4539925" y="3817250"/>
            <a:ext cx="7652075" cy="1586861"/>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ge4806ca4c1_0_1187"/>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1315" name="Google Shape;1315;ge4806ca4c1_0_1187"/>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a:bodyPr>
          <a:lstStyle/>
          <a:p>
            <a:pPr indent="-229870" lvl="0" marL="228600" rtl="0" algn="just">
              <a:spcBef>
                <a:spcPts val="500"/>
              </a:spcBef>
              <a:spcAft>
                <a:spcPts val="0"/>
              </a:spcAft>
              <a:buSzPts val="2000"/>
              <a:buFont typeface="Rockwell"/>
              <a:buChar char="▪"/>
            </a:pPr>
            <a:r>
              <a:rPr b="1" lang="en-US" sz="2000"/>
              <a:t>Color Image Processing</a:t>
            </a:r>
            <a:endParaRPr sz="1600"/>
          </a:p>
          <a:p>
            <a:pPr indent="-217169" lvl="1" marL="685800" rtl="0" algn="just">
              <a:lnSpc>
                <a:spcPct val="115000"/>
              </a:lnSpc>
              <a:spcBef>
                <a:spcPts val="0"/>
              </a:spcBef>
              <a:spcAft>
                <a:spcPts val="0"/>
              </a:spcAft>
              <a:buSzPts val="1800"/>
              <a:buChar char="▪"/>
            </a:pPr>
            <a:r>
              <a:rPr lang="en-US" sz="1800"/>
              <a:t>Color Fundamentals</a:t>
            </a:r>
            <a:endParaRPr sz="1800"/>
          </a:p>
          <a:p>
            <a:pPr indent="-204469" lvl="2" marL="1143000" rtl="0" algn="just">
              <a:lnSpc>
                <a:spcPct val="115000"/>
              </a:lnSpc>
              <a:spcBef>
                <a:spcPts val="0"/>
              </a:spcBef>
              <a:spcAft>
                <a:spcPts val="0"/>
              </a:spcAft>
              <a:buSzPts val="1600"/>
              <a:buChar char="▪"/>
            </a:pPr>
            <a:r>
              <a:rPr lang="en-US" sz="1600"/>
              <a:t>Science of Color</a:t>
            </a:r>
            <a:endParaRPr sz="1600"/>
          </a:p>
          <a:p>
            <a:pPr indent="-191769" lvl="3" marL="1600200" rtl="0" algn="just">
              <a:lnSpc>
                <a:spcPct val="115000"/>
              </a:lnSpc>
              <a:spcBef>
                <a:spcPts val="0"/>
              </a:spcBef>
              <a:spcAft>
                <a:spcPts val="0"/>
              </a:spcAft>
              <a:buSzPts val="1400"/>
              <a:buChar char="▪"/>
            </a:pPr>
            <a:r>
              <a:rPr lang="en-US" sz="1400"/>
              <a:t>Characterization of light </a:t>
            </a:r>
            <a:endParaRPr sz="1400"/>
          </a:p>
          <a:p>
            <a:pPr indent="-204469" lvl="2" marL="1143000" rtl="0" algn="just">
              <a:lnSpc>
                <a:spcPct val="115000"/>
              </a:lnSpc>
              <a:spcBef>
                <a:spcPts val="0"/>
              </a:spcBef>
              <a:spcAft>
                <a:spcPts val="0"/>
              </a:spcAft>
              <a:buSzPts val="1600"/>
              <a:buChar char="▪"/>
            </a:pPr>
            <a:r>
              <a:rPr i="1" lang="en-US" sz="1600"/>
              <a:t>Achromatic</a:t>
            </a:r>
            <a:r>
              <a:rPr lang="en-US" sz="1600"/>
              <a:t> Light (without color)</a:t>
            </a:r>
            <a:endParaRPr sz="1600"/>
          </a:p>
          <a:p>
            <a:pPr indent="-191769" lvl="3" marL="1600200" rtl="0" algn="just">
              <a:lnSpc>
                <a:spcPct val="115000"/>
              </a:lnSpc>
              <a:spcBef>
                <a:spcPts val="0"/>
              </a:spcBef>
              <a:spcAft>
                <a:spcPts val="0"/>
              </a:spcAft>
              <a:buSzPts val="1400"/>
              <a:buChar char="▪"/>
            </a:pPr>
            <a:r>
              <a:rPr lang="en-US" sz="1400"/>
              <a:t>Only attribute is its intensity, or amount </a:t>
            </a:r>
            <a:endParaRPr sz="1400"/>
          </a:p>
          <a:p>
            <a:pPr indent="-191769" lvl="3" marL="1600200" rtl="0" algn="just">
              <a:lnSpc>
                <a:spcPct val="115000"/>
              </a:lnSpc>
              <a:spcBef>
                <a:spcPts val="0"/>
              </a:spcBef>
              <a:spcAft>
                <a:spcPts val="0"/>
              </a:spcAft>
              <a:buSzPts val="1400"/>
              <a:buChar char="▪"/>
            </a:pPr>
            <a:r>
              <a:rPr lang="en-US" sz="1400"/>
              <a:t>Gray (or intensity) level</a:t>
            </a:r>
            <a:endParaRPr sz="1400"/>
          </a:p>
          <a:p>
            <a:pPr indent="-179070" lvl="4" marL="2057400" rtl="0" algn="just">
              <a:lnSpc>
                <a:spcPct val="115000"/>
              </a:lnSpc>
              <a:spcBef>
                <a:spcPts val="0"/>
              </a:spcBef>
              <a:spcAft>
                <a:spcPts val="0"/>
              </a:spcAft>
              <a:buSzPts val="1200"/>
              <a:buChar char="▪"/>
            </a:pPr>
            <a:r>
              <a:rPr lang="en-US"/>
              <a:t>A scalar measure of intensity that ranges from black, to grays, and finally to white</a:t>
            </a:r>
            <a:endParaRPr/>
          </a:p>
          <a:p>
            <a:pPr indent="-191769" lvl="3" marL="1600200" rtl="0" algn="just">
              <a:lnSpc>
                <a:spcPct val="115000"/>
              </a:lnSpc>
              <a:spcBef>
                <a:spcPts val="0"/>
              </a:spcBef>
              <a:spcAft>
                <a:spcPts val="0"/>
              </a:spcAft>
              <a:buSzPts val="1400"/>
              <a:buChar char="▪"/>
            </a:pPr>
            <a:r>
              <a:rPr lang="en-US" sz="1400"/>
              <a:t>What you see on movie films made before the 1930s</a:t>
            </a:r>
            <a:endParaRPr sz="1400"/>
          </a:p>
          <a:p>
            <a:pPr indent="-204469" lvl="2" marL="1143000" rtl="0" algn="just">
              <a:lnSpc>
                <a:spcPct val="115000"/>
              </a:lnSpc>
              <a:spcBef>
                <a:spcPts val="0"/>
              </a:spcBef>
              <a:spcAft>
                <a:spcPts val="0"/>
              </a:spcAft>
              <a:buSzPts val="1600"/>
              <a:buChar char="▪"/>
            </a:pPr>
            <a:r>
              <a:rPr i="1" lang="en-US" sz="1600"/>
              <a:t>Chromatic</a:t>
            </a:r>
            <a:r>
              <a:rPr lang="en-US" sz="1600"/>
              <a:t> Light </a:t>
            </a:r>
            <a:endParaRPr sz="1600"/>
          </a:p>
          <a:p>
            <a:pPr indent="-191769" lvl="3" marL="1600200" rtl="0" algn="just">
              <a:lnSpc>
                <a:spcPct val="115000"/>
              </a:lnSpc>
              <a:spcBef>
                <a:spcPts val="0"/>
              </a:spcBef>
              <a:spcAft>
                <a:spcPts val="0"/>
              </a:spcAft>
              <a:buSzPts val="1400"/>
              <a:buChar char="▪"/>
            </a:pPr>
            <a:r>
              <a:rPr lang="en-US" sz="1400"/>
              <a:t>Spans the electromagnetic spectrum from approximately 400 to 700 nm</a:t>
            </a:r>
            <a:endParaRPr sz="1400"/>
          </a:p>
          <a:p>
            <a:pPr indent="-191769" lvl="3" marL="1600200" rtl="0" algn="just">
              <a:lnSpc>
                <a:spcPct val="115000"/>
              </a:lnSpc>
              <a:spcBef>
                <a:spcPts val="0"/>
              </a:spcBef>
              <a:spcAft>
                <a:spcPts val="0"/>
              </a:spcAft>
              <a:buSzPts val="1400"/>
              <a:buChar char="▪"/>
            </a:pPr>
            <a:r>
              <a:rPr lang="en-US" sz="1400"/>
              <a:t>Describe the quality of a chromatic light source</a:t>
            </a:r>
            <a:endParaRPr sz="1400"/>
          </a:p>
          <a:p>
            <a:pPr indent="-179070" lvl="4" marL="2057400" rtl="0" algn="just">
              <a:lnSpc>
                <a:spcPct val="115000"/>
              </a:lnSpc>
              <a:spcBef>
                <a:spcPts val="0"/>
              </a:spcBef>
              <a:spcAft>
                <a:spcPts val="0"/>
              </a:spcAft>
              <a:buSzPts val="1200"/>
              <a:buChar char="▪"/>
            </a:pPr>
            <a:r>
              <a:rPr lang="en-US"/>
              <a:t>Radiance</a:t>
            </a:r>
            <a:endParaRPr/>
          </a:p>
          <a:p>
            <a:pPr indent="-179070" lvl="4" marL="2057400" rtl="0" algn="just">
              <a:lnSpc>
                <a:spcPct val="115000"/>
              </a:lnSpc>
              <a:spcBef>
                <a:spcPts val="0"/>
              </a:spcBef>
              <a:spcAft>
                <a:spcPts val="0"/>
              </a:spcAft>
              <a:buSzPts val="1200"/>
              <a:buChar char="▪"/>
            </a:pPr>
            <a:r>
              <a:rPr lang="en-US"/>
              <a:t>Luminance</a:t>
            </a:r>
            <a:endParaRPr/>
          </a:p>
          <a:p>
            <a:pPr indent="-179070" lvl="4" marL="2057400" rtl="0" algn="just">
              <a:lnSpc>
                <a:spcPct val="115000"/>
              </a:lnSpc>
              <a:spcBef>
                <a:spcPts val="0"/>
              </a:spcBef>
              <a:spcAft>
                <a:spcPts val="0"/>
              </a:spcAft>
              <a:buSzPts val="1200"/>
              <a:buChar char="▪"/>
            </a:pPr>
            <a:r>
              <a:rPr lang="en-US"/>
              <a:t>Brightness</a:t>
            </a:r>
            <a:endParaRPr/>
          </a:p>
          <a:p>
            <a:pPr indent="-179069" lvl="3" marL="1600200" rtl="0" algn="just">
              <a:lnSpc>
                <a:spcPct val="115000"/>
              </a:lnSpc>
              <a:spcBef>
                <a:spcPts val="0"/>
              </a:spcBef>
              <a:spcAft>
                <a:spcPts val="0"/>
              </a:spcAft>
              <a:buSzPts val="1200"/>
              <a:buChar char="▪"/>
            </a:pPr>
            <a:r>
              <a:rPr lang="en-US" sz="1400"/>
              <a:t>Radiance</a:t>
            </a:r>
            <a:endParaRPr sz="1400"/>
          </a:p>
          <a:p>
            <a:pPr indent="-179070" lvl="4" marL="2057400" rtl="0" algn="just">
              <a:lnSpc>
                <a:spcPct val="115000"/>
              </a:lnSpc>
              <a:spcBef>
                <a:spcPts val="0"/>
              </a:spcBef>
              <a:spcAft>
                <a:spcPts val="0"/>
              </a:spcAft>
              <a:buSzPts val="1200"/>
              <a:buChar char="▪"/>
            </a:pPr>
            <a:r>
              <a:rPr lang="en-US"/>
              <a:t>Total amount of energy that flows from the light source</a:t>
            </a:r>
            <a:endParaRPr/>
          </a:p>
          <a:p>
            <a:pPr indent="-179070" lvl="4" marL="2057400" rtl="0" algn="just">
              <a:lnSpc>
                <a:spcPct val="115000"/>
              </a:lnSpc>
              <a:spcBef>
                <a:spcPts val="0"/>
              </a:spcBef>
              <a:spcAft>
                <a:spcPts val="0"/>
              </a:spcAft>
              <a:buSzPts val="1200"/>
              <a:buChar char="▪"/>
            </a:pPr>
            <a:r>
              <a:rPr lang="en-US"/>
              <a:t>Measured in watts (W)</a:t>
            </a:r>
            <a:endParaRPr/>
          </a:p>
        </p:txBody>
      </p:sp>
      <p:sp>
        <p:nvSpPr>
          <p:cNvPr id="1316" name="Google Shape;1316;ge4806ca4c1_0_1187"/>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1317" name="Google Shape;1317;ge4806ca4c1_0_1187"/>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18" name="Google Shape;1318;ge4806ca4c1_0_1187"/>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ge4806ca4c1_0_1197"/>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1324" name="Google Shape;1324;ge4806ca4c1_0_1197"/>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a:bodyPr>
          <a:lstStyle/>
          <a:p>
            <a:pPr indent="-229870" lvl="0" marL="228600" rtl="0" algn="just">
              <a:spcBef>
                <a:spcPts val="500"/>
              </a:spcBef>
              <a:spcAft>
                <a:spcPts val="0"/>
              </a:spcAft>
              <a:buSzPts val="2000"/>
              <a:buFont typeface="Rockwell"/>
              <a:buChar char="▪"/>
            </a:pPr>
            <a:r>
              <a:rPr b="1" lang="en-US" sz="2000"/>
              <a:t>Color Image Processing</a:t>
            </a:r>
            <a:endParaRPr sz="1600"/>
          </a:p>
          <a:p>
            <a:pPr indent="-217169" lvl="1" marL="685800" rtl="0" algn="just">
              <a:lnSpc>
                <a:spcPct val="115000"/>
              </a:lnSpc>
              <a:spcBef>
                <a:spcPts val="0"/>
              </a:spcBef>
              <a:spcAft>
                <a:spcPts val="0"/>
              </a:spcAft>
              <a:buSzPts val="1800"/>
              <a:buChar char="▪"/>
            </a:pPr>
            <a:r>
              <a:rPr lang="en-US" sz="1800"/>
              <a:t>Color Fundamentals</a:t>
            </a:r>
            <a:endParaRPr sz="1800"/>
          </a:p>
          <a:p>
            <a:pPr indent="-204469" lvl="2" marL="1143000" rtl="0" algn="just">
              <a:lnSpc>
                <a:spcPct val="115000"/>
              </a:lnSpc>
              <a:spcBef>
                <a:spcPts val="0"/>
              </a:spcBef>
              <a:spcAft>
                <a:spcPts val="0"/>
              </a:spcAft>
              <a:buSzPts val="1600"/>
              <a:buChar char="▪"/>
            </a:pPr>
            <a:r>
              <a:rPr i="1" lang="en-US" sz="1600"/>
              <a:t>Chromatic</a:t>
            </a:r>
            <a:r>
              <a:rPr lang="en-US" sz="1600"/>
              <a:t> Light </a:t>
            </a:r>
            <a:endParaRPr/>
          </a:p>
          <a:p>
            <a:pPr indent="-179069" lvl="3" marL="1600200" rtl="0" algn="just">
              <a:lnSpc>
                <a:spcPct val="115000"/>
              </a:lnSpc>
              <a:spcBef>
                <a:spcPts val="0"/>
              </a:spcBef>
              <a:spcAft>
                <a:spcPts val="0"/>
              </a:spcAft>
              <a:buSzPts val="1200"/>
              <a:buChar char="▪"/>
            </a:pPr>
            <a:r>
              <a:rPr lang="en-US" sz="1400"/>
              <a:t>Luminance</a:t>
            </a:r>
            <a:endParaRPr sz="1400"/>
          </a:p>
          <a:p>
            <a:pPr indent="-179070" lvl="4" marL="2057400" rtl="0" algn="just">
              <a:lnSpc>
                <a:spcPct val="115000"/>
              </a:lnSpc>
              <a:spcBef>
                <a:spcPts val="0"/>
              </a:spcBef>
              <a:spcAft>
                <a:spcPts val="0"/>
              </a:spcAft>
              <a:buSzPts val="1200"/>
              <a:buChar char="▪"/>
            </a:pPr>
            <a:r>
              <a:rPr lang="en-US"/>
              <a:t>Measure of the amount of energy that an observer perceives from a light source</a:t>
            </a:r>
            <a:endParaRPr/>
          </a:p>
          <a:p>
            <a:pPr indent="-179070" lvl="4" marL="2057400" rtl="0" algn="just">
              <a:lnSpc>
                <a:spcPct val="115000"/>
              </a:lnSpc>
              <a:spcBef>
                <a:spcPts val="0"/>
              </a:spcBef>
              <a:spcAft>
                <a:spcPts val="0"/>
              </a:spcAft>
              <a:buSzPts val="1200"/>
              <a:buChar char="▪"/>
            </a:pPr>
            <a:r>
              <a:rPr lang="en-US"/>
              <a:t>Measured in lumens (lm)</a:t>
            </a:r>
            <a:endParaRPr/>
          </a:p>
          <a:p>
            <a:pPr indent="-179069" lvl="3" marL="1600200" rtl="0" algn="just">
              <a:lnSpc>
                <a:spcPct val="115000"/>
              </a:lnSpc>
              <a:spcBef>
                <a:spcPts val="0"/>
              </a:spcBef>
              <a:spcAft>
                <a:spcPts val="0"/>
              </a:spcAft>
              <a:buSzPts val="1200"/>
              <a:buChar char="▪"/>
            </a:pPr>
            <a:r>
              <a:rPr lang="en-US" sz="1400"/>
              <a:t>Brightness</a:t>
            </a:r>
            <a:endParaRPr sz="1400"/>
          </a:p>
          <a:p>
            <a:pPr indent="-179070" lvl="4" marL="2057400" rtl="0" algn="just">
              <a:lnSpc>
                <a:spcPct val="115000"/>
              </a:lnSpc>
              <a:spcBef>
                <a:spcPts val="0"/>
              </a:spcBef>
              <a:spcAft>
                <a:spcPts val="0"/>
              </a:spcAft>
              <a:buSzPts val="1200"/>
              <a:buChar char="▪"/>
            </a:pPr>
            <a:r>
              <a:rPr lang="en-US"/>
              <a:t>Subjective descriptor that is practically impossible to measure</a:t>
            </a:r>
            <a:endParaRPr/>
          </a:p>
          <a:p>
            <a:pPr indent="-179070" lvl="4" marL="2057400" rtl="0" algn="just">
              <a:lnSpc>
                <a:spcPct val="115000"/>
              </a:lnSpc>
              <a:spcBef>
                <a:spcPts val="0"/>
              </a:spcBef>
              <a:spcAft>
                <a:spcPts val="0"/>
              </a:spcAft>
              <a:buSzPts val="1200"/>
              <a:buChar char="▪"/>
            </a:pPr>
            <a:r>
              <a:rPr lang="en-US"/>
              <a:t>Embodies the achromatic notion of intensity</a:t>
            </a:r>
            <a:endParaRPr/>
          </a:p>
          <a:p>
            <a:pPr indent="-179070" lvl="4" marL="2057400" rtl="0" algn="just">
              <a:lnSpc>
                <a:spcPct val="115000"/>
              </a:lnSpc>
              <a:spcBef>
                <a:spcPts val="0"/>
              </a:spcBef>
              <a:spcAft>
                <a:spcPts val="0"/>
              </a:spcAft>
              <a:buSzPts val="1200"/>
              <a:buChar char="▪"/>
            </a:pPr>
            <a:r>
              <a:rPr lang="en-US"/>
              <a:t>Describing color sensation</a:t>
            </a:r>
            <a:endParaRPr/>
          </a:p>
          <a:p>
            <a:pPr indent="-204469" lvl="2" marL="1143000" rtl="0" algn="just">
              <a:lnSpc>
                <a:spcPct val="115000"/>
              </a:lnSpc>
              <a:spcBef>
                <a:spcPts val="0"/>
              </a:spcBef>
              <a:spcAft>
                <a:spcPts val="0"/>
              </a:spcAft>
              <a:buSzPts val="1600"/>
              <a:buChar char="▪"/>
            </a:pPr>
            <a:r>
              <a:rPr lang="en-US" sz="1600"/>
              <a:t>Cones</a:t>
            </a:r>
            <a:endParaRPr sz="1600"/>
          </a:p>
          <a:p>
            <a:pPr indent="-191769" lvl="3" marL="1600200" rtl="0" algn="just">
              <a:lnSpc>
                <a:spcPct val="115000"/>
              </a:lnSpc>
              <a:spcBef>
                <a:spcPts val="0"/>
              </a:spcBef>
              <a:spcAft>
                <a:spcPts val="0"/>
              </a:spcAft>
              <a:buSzPts val="1400"/>
              <a:buChar char="▪"/>
            </a:pPr>
            <a:r>
              <a:rPr lang="en-US" sz="1400"/>
              <a:t>The sensors in the eye responsible for color vision</a:t>
            </a:r>
            <a:endParaRPr sz="1400"/>
          </a:p>
          <a:p>
            <a:pPr indent="-191769" lvl="3" marL="1600200" rtl="0" algn="just">
              <a:lnSpc>
                <a:spcPct val="115000"/>
              </a:lnSpc>
              <a:spcBef>
                <a:spcPts val="0"/>
              </a:spcBef>
              <a:spcAft>
                <a:spcPts val="0"/>
              </a:spcAft>
              <a:buSzPts val="1400"/>
              <a:buChar char="▪"/>
            </a:pPr>
            <a:r>
              <a:rPr lang="en-US" sz="1400"/>
              <a:t>6 to 7 million cones in the human eye </a:t>
            </a:r>
            <a:endParaRPr sz="1400"/>
          </a:p>
          <a:p>
            <a:pPr indent="-191769" lvl="3" marL="1600200" rtl="0" algn="just">
              <a:lnSpc>
                <a:spcPct val="115000"/>
              </a:lnSpc>
              <a:spcBef>
                <a:spcPts val="0"/>
              </a:spcBef>
              <a:spcAft>
                <a:spcPts val="0"/>
              </a:spcAft>
              <a:buSzPts val="1400"/>
              <a:buChar char="▪"/>
            </a:pPr>
            <a:r>
              <a:rPr lang="en-US" sz="1400"/>
              <a:t>Divided into three principal sensing categories</a:t>
            </a:r>
            <a:endParaRPr sz="1400"/>
          </a:p>
          <a:p>
            <a:pPr indent="-179070" lvl="4" marL="2057400" rtl="0" algn="just">
              <a:lnSpc>
                <a:spcPct val="115000"/>
              </a:lnSpc>
              <a:spcBef>
                <a:spcPts val="0"/>
              </a:spcBef>
              <a:spcAft>
                <a:spcPts val="0"/>
              </a:spcAft>
              <a:buSzPts val="1200"/>
              <a:buChar char="▪"/>
            </a:pPr>
            <a:r>
              <a:rPr lang="en-US"/>
              <a:t>Red, Green, and Blue</a:t>
            </a:r>
            <a:endParaRPr/>
          </a:p>
          <a:p>
            <a:pPr indent="-179070" lvl="4" marL="2057400" rtl="0" algn="just">
              <a:lnSpc>
                <a:spcPct val="115000"/>
              </a:lnSpc>
              <a:spcBef>
                <a:spcPts val="0"/>
              </a:spcBef>
              <a:spcAft>
                <a:spcPts val="0"/>
              </a:spcAft>
              <a:buSzPts val="1200"/>
              <a:buChar char="▪"/>
            </a:pPr>
            <a:r>
              <a:rPr lang="en-US"/>
              <a:t>Approximately 65% of all cones are sensitive to red light</a:t>
            </a:r>
            <a:endParaRPr/>
          </a:p>
          <a:p>
            <a:pPr indent="-179070" lvl="4" marL="2057400" rtl="0" algn="just">
              <a:lnSpc>
                <a:spcPct val="115000"/>
              </a:lnSpc>
              <a:spcBef>
                <a:spcPts val="0"/>
              </a:spcBef>
              <a:spcAft>
                <a:spcPts val="0"/>
              </a:spcAft>
              <a:buSzPts val="1200"/>
              <a:buChar char="▪"/>
            </a:pPr>
            <a:r>
              <a:rPr lang="en-US"/>
              <a:t>33% are sensitive to green light</a:t>
            </a:r>
            <a:endParaRPr/>
          </a:p>
          <a:p>
            <a:pPr indent="-179070" lvl="4" marL="2057400" rtl="0" algn="just">
              <a:lnSpc>
                <a:spcPct val="115000"/>
              </a:lnSpc>
              <a:spcBef>
                <a:spcPts val="0"/>
              </a:spcBef>
              <a:spcAft>
                <a:spcPts val="0"/>
              </a:spcAft>
              <a:buSzPts val="1200"/>
              <a:buChar char="▪"/>
            </a:pPr>
            <a:r>
              <a:rPr lang="en-US"/>
              <a:t>Only about 2% are sensitive to blue</a:t>
            </a:r>
            <a:endParaRPr/>
          </a:p>
          <a:p>
            <a:pPr indent="-179070" lvl="4" marL="2057400" rtl="0" algn="just">
              <a:lnSpc>
                <a:spcPct val="115000"/>
              </a:lnSpc>
              <a:spcBef>
                <a:spcPts val="0"/>
              </a:spcBef>
              <a:spcAft>
                <a:spcPts val="0"/>
              </a:spcAft>
              <a:buSzPts val="1200"/>
              <a:buChar char="▪"/>
            </a:pPr>
            <a:r>
              <a:rPr lang="en-US"/>
              <a:t>The blue cones are the most sensitive</a:t>
            </a:r>
            <a:endParaRPr/>
          </a:p>
        </p:txBody>
      </p:sp>
      <p:sp>
        <p:nvSpPr>
          <p:cNvPr id="1325" name="Google Shape;1325;ge4806ca4c1_0_1197"/>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1326" name="Google Shape;1326;ge4806ca4c1_0_1197"/>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27" name="Google Shape;1327;ge4806ca4c1_0_1197"/>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ge4806ca4c1_0_1208"/>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1333" name="Google Shape;1333;ge4806ca4c1_0_1208"/>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a:bodyPr>
          <a:lstStyle/>
          <a:p>
            <a:pPr indent="-229870" lvl="0" marL="228600" rtl="0" algn="just">
              <a:spcBef>
                <a:spcPts val="500"/>
              </a:spcBef>
              <a:spcAft>
                <a:spcPts val="0"/>
              </a:spcAft>
              <a:buSzPts val="2000"/>
              <a:buFont typeface="Rockwell"/>
              <a:buChar char="▪"/>
            </a:pPr>
            <a:r>
              <a:rPr b="1" lang="en-US" sz="2000"/>
              <a:t>Color Image Processing</a:t>
            </a:r>
            <a:endParaRPr sz="1600"/>
          </a:p>
          <a:p>
            <a:pPr indent="-217169" lvl="1" marL="685800" rtl="0" algn="just">
              <a:lnSpc>
                <a:spcPct val="115000"/>
              </a:lnSpc>
              <a:spcBef>
                <a:spcPts val="0"/>
              </a:spcBef>
              <a:spcAft>
                <a:spcPts val="0"/>
              </a:spcAft>
              <a:buSzPts val="1800"/>
              <a:buChar char="▪"/>
            </a:pPr>
            <a:r>
              <a:rPr lang="en-US" sz="1800"/>
              <a:t>Color Fundamentals</a:t>
            </a:r>
            <a:endParaRPr sz="1800"/>
          </a:p>
          <a:p>
            <a:pPr indent="-204469" lvl="2" marL="1143000" rtl="0" algn="just">
              <a:lnSpc>
                <a:spcPct val="115000"/>
              </a:lnSpc>
              <a:spcBef>
                <a:spcPts val="0"/>
              </a:spcBef>
              <a:spcAft>
                <a:spcPts val="0"/>
              </a:spcAft>
              <a:buSzPts val="1600"/>
              <a:buChar char="▪"/>
            </a:pPr>
            <a:r>
              <a:rPr lang="en-US" sz="1600"/>
              <a:t>Figure 6.3 shows </a:t>
            </a:r>
            <a:endParaRPr sz="1600"/>
          </a:p>
          <a:p>
            <a:pPr indent="-179069" lvl="3" marL="1600200" rtl="0" algn="just">
              <a:lnSpc>
                <a:spcPct val="115000"/>
              </a:lnSpc>
              <a:spcBef>
                <a:spcPts val="0"/>
              </a:spcBef>
              <a:spcAft>
                <a:spcPts val="0"/>
              </a:spcAft>
              <a:buSzPts val="1200"/>
              <a:buChar char="▪"/>
            </a:pPr>
            <a:r>
              <a:rPr lang="en-US" sz="1400"/>
              <a:t>Average experimental curves </a:t>
            </a:r>
            <a:endParaRPr sz="1400"/>
          </a:p>
          <a:p>
            <a:pPr indent="-179069" lvl="3" marL="1600200" rtl="0" algn="just">
              <a:lnSpc>
                <a:spcPct val="115000"/>
              </a:lnSpc>
              <a:spcBef>
                <a:spcPts val="0"/>
              </a:spcBef>
              <a:spcAft>
                <a:spcPts val="0"/>
              </a:spcAft>
              <a:buSzPts val="1200"/>
              <a:buChar char="▪"/>
            </a:pPr>
            <a:r>
              <a:rPr lang="en-US" sz="1400"/>
              <a:t>Absorption of light by the red, green, and blue cones in the eye</a:t>
            </a:r>
            <a:endParaRPr sz="1400"/>
          </a:p>
          <a:p>
            <a:pPr indent="-179069" lvl="3" marL="1600200" rtl="0" algn="just">
              <a:lnSpc>
                <a:spcPct val="115000"/>
              </a:lnSpc>
              <a:spcBef>
                <a:spcPts val="0"/>
              </a:spcBef>
              <a:spcAft>
                <a:spcPts val="0"/>
              </a:spcAft>
              <a:buSzPts val="1200"/>
              <a:buChar char="▪"/>
            </a:pPr>
            <a:r>
              <a:rPr lang="en-US" sz="1400"/>
              <a:t>The human eye sees colors as variable combinations of </a:t>
            </a:r>
            <a:r>
              <a:rPr b="1" i="1" lang="en-US" sz="1400"/>
              <a:t>Red (R), Green (G), and Blue (B)</a:t>
            </a:r>
            <a:endParaRPr b="1" i="1" sz="1400"/>
          </a:p>
          <a:p>
            <a:pPr indent="-179069" lvl="3" marL="1600200" rtl="0" algn="just">
              <a:lnSpc>
                <a:spcPct val="115000"/>
              </a:lnSpc>
              <a:spcBef>
                <a:spcPts val="0"/>
              </a:spcBef>
              <a:spcAft>
                <a:spcPts val="0"/>
              </a:spcAft>
              <a:buSzPts val="1200"/>
              <a:buChar char="▪"/>
            </a:pPr>
            <a:r>
              <a:rPr b="1" i="1" lang="en-US" sz="1400"/>
              <a:t>Called Primary Colors</a:t>
            </a:r>
            <a:endParaRPr b="1" i="1" sz="1400"/>
          </a:p>
          <a:p>
            <a:pPr indent="-191769" lvl="3" marL="1600200" rtl="0" algn="just">
              <a:lnSpc>
                <a:spcPct val="115000"/>
              </a:lnSpc>
              <a:spcBef>
                <a:spcPts val="0"/>
              </a:spcBef>
              <a:spcAft>
                <a:spcPts val="0"/>
              </a:spcAft>
              <a:buSzPts val="1400"/>
              <a:buChar char="▪"/>
            </a:pPr>
            <a:r>
              <a:rPr lang="en-US" sz="1400"/>
              <a:t>As per the CIE (Commission Internationale del’ Eclairage—the International Commission on Illumination) standardization following specific wavelength values to the three primary colors</a:t>
            </a:r>
            <a:endParaRPr sz="1400"/>
          </a:p>
          <a:p>
            <a:pPr indent="-179070" lvl="4" marL="2057400" rtl="0" algn="just">
              <a:lnSpc>
                <a:spcPct val="115000"/>
              </a:lnSpc>
              <a:spcBef>
                <a:spcPts val="0"/>
              </a:spcBef>
              <a:spcAft>
                <a:spcPts val="0"/>
              </a:spcAft>
              <a:buSzPts val="1200"/>
              <a:buChar char="▪"/>
            </a:pPr>
            <a:r>
              <a:rPr lang="en-US"/>
              <a:t>Blue = 435.8 nm</a:t>
            </a:r>
            <a:endParaRPr/>
          </a:p>
          <a:p>
            <a:pPr indent="-179070" lvl="4" marL="2057400" rtl="0" algn="just">
              <a:lnSpc>
                <a:spcPct val="115000"/>
              </a:lnSpc>
              <a:spcBef>
                <a:spcPts val="0"/>
              </a:spcBef>
              <a:spcAft>
                <a:spcPts val="0"/>
              </a:spcAft>
              <a:buSzPts val="1200"/>
              <a:buChar char="▪"/>
            </a:pPr>
            <a:r>
              <a:rPr lang="en-US"/>
              <a:t>Green = 546.1 nm</a:t>
            </a:r>
            <a:endParaRPr/>
          </a:p>
          <a:p>
            <a:pPr indent="-179070" lvl="4" marL="2057400" rtl="0" algn="just">
              <a:lnSpc>
                <a:spcPct val="115000"/>
              </a:lnSpc>
              <a:spcBef>
                <a:spcPts val="0"/>
              </a:spcBef>
              <a:spcAft>
                <a:spcPts val="0"/>
              </a:spcAft>
              <a:buSzPts val="1200"/>
              <a:buChar char="▪"/>
            </a:pPr>
            <a:r>
              <a:rPr lang="en-US"/>
              <a:t>Red = 700 nm</a:t>
            </a:r>
            <a:endParaRPr/>
          </a:p>
          <a:p>
            <a:pPr indent="-179069" lvl="3" marL="1600200" rtl="0" algn="just">
              <a:lnSpc>
                <a:spcPct val="115000"/>
              </a:lnSpc>
              <a:spcBef>
                <a:spcPts val="0"/>
              </a:spcBef>
              <a:spcAft>
                <a:spcPts val="0"/>
              </a:spcAft>
              <a:buSzPts val="1200"/>
              <a:buChar char="▪"/>
            </a:pPr>
            <a:r>
              <a:rPr b="1" i="1" lang="en-US" sz="1400"/>
              <a:t>Secondary Colors</a:t>
            </a:r>
            <a:r>
              <a:rPr lang="en-US" sz="1400"/>
              <a:t> of light</a:t>
            </a:r>
            <a:endParaRPr sz="1400"/>
          </a:p>
          <a:p>
            <a:pPr indent="-179070" lvl="4" marL="2057400" rtl="0" algn="just">
              <a:lnSpc>
                <a:spcPct val="115000"/>
              </a:lnSpc>
              <a:spcBef>
                <a:spcPts val="0"/>
              </a:spcBef>
              <a:spcAft>
                <a:spcPts val="0"/>
              </a:spcAft>
              <a:buSzPts val="1200"/>
              <a:buChar char="▪"/>
            </a:pPr>
            <a:r>
              <a:rPr lang="en-US"/>
              <a:t>The primary colors can be added together</a:t>
            </a:r>
            <a:endParaRPr/>
          </a:p>
          <a:p>
            <a:pPr indent="-179070" lvl="4" marL="2057400" rtl="0" algn="just">
              <a:lnSpc>
                <a:spcPct val="115000"/>
              </a:lnSpc>
              <a:spcBef>
                <a:spcPts val="0"/>
              </a:spcBef>
              <a:spcAft>
                <a:spcPts val="0"/>
              </a:spcAft>
              <a:buSzPts val="1200"/>
              <a:buChar char="▪"/>
            </a:pPr>
            <a:r>
              <a:rPr b="1" i="1" lang="en-US"/>
              <a:t>Magenta = Red + Blue</a:t>
            </a:r>
            <a:endParaRPr b="1" i="1"/>
          </a:p>
          <a:p>
            <a:pPr indent="-179070" lvl="4" marL="2057400" rtl="0" algn="just">
              <a:lnSpc>
                <a:spcPct val="115000"/>
              </a:lnSpc>
              <a:spcBef>
                <a:spcPts val="0"/>
              </a:spcBef>
              <a:spcAft>
                <a:spcPts val="0"/>
              </a:spcAft>
              <a:buSzPts val="1200"/>
              <a:buChar char="▪"/>
            </a:pPr>
            <a:r>
              <a:rPr b="1" i="1" lang="en-US"/>
              <a:t>Cyan = Green + Blue</a:t>
            </a:r>
            <a:endParaRPr b="1" i="1"/>
          </a:p>
          <a:p>
            <a:pPr indent="-179070" lvl="4" marL="2057400" rtl="0" algn="just">
              <a:lnSpc>
                <a:spcPct val="115000"/>
              </a:lnSpc>
              <a:spcBef>
                <a:spcPts val="0"/>
              </a:spcBef>
              <a:spcAft>
                <a:spcPts val="0"/>
              </a:spcAft>
              <a:buSzPts val="1200"/>
              <a:buChar char="▪"/>
            </a:pPr>
            <a:r>
              <a:rPr b="1" i="1" lang="en-US"/>
              <a:t>Yellow = Red + Green</a:t>
            </a:r>
            <a:endParaRPr b="1" i="1"/>
          </a:p>
        </p:txBody>
      </p:sp>
      <p:sp>
        <p:nvSpPr>
          <p:cNvPr id="1334" name="Google Shape;1334;ge4806ca4c1_0_1208"/>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1335" name="Google Shape;1335;ge4806ca4c1_0_1208"/>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36" name="Google Shape;1336;ge4806ca4c1_0_1208"/>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ge39b8035f7_0_18"/>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434" name="Google Shape;434;ge39b8035f7_0_18"/>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fontScale="92500"/>
          </a:bodyPr>
          <a:lstStyle/>
          <a:p>
            <a:pPr indent="-220345" lvl="0" marL="228600" rtl="0" algn="just">
              <a:spcBef>
                <a:spcPts val="500"/>
              </a:spcBef>
              <a:spcAft>
                <a:spcPts val="0"/>
              </a:spcAft>
              <a:buSzPct val="100000"/>
              <a:buChar char="▪"/>
            </a:pPr>
            <a:r>
              <a:rPr b="1" lang="en-US" sz="2000"/>
              <a:t>The Origin of Digital Image Processing</a:t>
            </a:r>
            <a:endParaRPr b="1" sz="2000">
              <a:solidFill>
                <a:srgbClr val="000000"/>
              </a:solidFill>
            </a:endParaRPr>
          </a:p>
          <a:p>
            <a:pPr indent="-219170" lvl="2" marL="685800" rtl="0" algn="just">
              <a:lnSpc>
                <a:spcPct val="140000"/>
              </a:lnSpc>
              <a:spcBef>
                <a:spcPts val="1000"/>
              </a:spcBef>
              <a:spcAft>
                <a:spcPts val="0"/>
              </a:spcAft>
              <a:buSzPct val="109999"/>
              <a:buChar char="▪"/>
            </a:pPr>
            <a:r>
              <a:rPr lang="en-US" sz="1800">
                <a:solidFill>
                  <a:srgbClr val="000000"/>
                </a:solidFill>
              </a:rPr>
              <a:t>Some of the initial problems in improving the visual quality of these early digital pictures were related to the selection of printing procedures and the distribution of intensity levels</a:t>
            </a:r>
            <a:endParaRPr sz="1800">
              <a:solidFill>
                <a:srgbClr val="000000"/>
              </a:solidFill>
            </a:endParaRPr>
          </a:p>
          <a:p>
            <a:pPr indent="-219170" lvl="2" marL="685800" rtl="0" algn="just">
              <a:lnSpc>
                <a:spcPct val="140000"/>
              </a:lnSpc>
              <a:spcBef>
                <a:spcPts val="1000"/>
              </a:spcBef>
              <a:spcAft>
                <a:spcPts val="0"/>
              </a:spcAft>
              <a:buSzPct val="109999"/>
              <a:buChar char="▪"/>
            </a:pPr>
            <a:r>
              <a:rPr lang="en-US" sz="1800">
                <a:solidFill>
                  <a:srgbClr val="000000"/>
                </a:solidFill>
              </a:rPr>
              <a:t>The printing method used to obtain Fig. 1.1 was abandoned toward the end of </a:t>
            </a:r>
            <a:r>
              <a:rPr b="1" i="1" lang="en-US" sz="1800">
                <a:solidFill>
                  <a:srgbClr val="000000"/>
                </a:solidFill>
              </a:rPr>
              <a:t>1921</a:t>
            </a:r>
            <a:r>
              <a:rPr lang="en-US" sz="1800">
                <a:solidFill>
                  <a:srgbClr val="000000"/>
                </a:solidFill>
              </a:rPr>
              <a:t> in favor of a technique based on photographic reproduction made from tapes perforated at the telegraph receiving terminal</a:t>
            </a:r>
            <a:endParaRPr sz="1800">
              <a:solidFill>
                <a:srgbClr val="000000"/>
              </a:solidFill>
            </a:endParaRPr>
          </a:p>
          <a:p>
            <a:pPr indent="-219170" lvl="2" marL="685800" rtl="0" algn="just">
              <a:lnSpc>
                <a:spcPct val="140000"/>
              </a:lnSpc>
              <a:spcBef>
                <a:spcPts val="1000"/>
              </a:spcBef>
              <a:spcAft>
                <a:spcPts val="0"/>
              </a:spcAft>
              <a:buSzPct val="109999"/>
              <a:buChar char="▪"/>
            </a:pPr>
            <a:r>
              <a:rPr lang="en-US" sz="1800">
                <a:solidFill>
                  <a:srgbClr val="000000"/>
                </a:solidFill>
              </a:rPr>
              <a:t>Figure 1.2 shows an image obtained using this method</a:t>
            </a:r>
            <a:endParaRPr sz="1800">
              <a:solidFill>
                <a:srgbClr val="000000"/>
              </a:solidFill>
            </a:endParaRPr>
          </a:p>
          <a:p>
            <a:pPr indent="-219170" lvl="2" marL="685800" rtl="0" algn="just">
              <a:lnSpc>
                <a:spcPct val="140000"/>
              </a:lnSpc>
              <a:spcBef>
                <a:spcPts val="1000"/>
              </a:spcBef>
              <a:spcAft>
                <a:spcPts val="0"/>
              </a:spcAft>
              <a:buSzPct val="109999"/>
              <a:buChar char="▪"/>
            </a:pPr>
            <a:r>
              <a:rPr lang="en-US" sz="1800">
                <a:solidFill>
                  <a:srgbClr val="000000"/>
                </a:solidFill>
              </a:rPr>
              <a:t>The improvements over Fig. 1.1 are evident, both in tonal quality and in resolution</a:t>
            </a:r>
            <a:endParaRPr sz="1800">
              <a:solidFill>
                <a:srgbClr val="000000"/>
              </a:solidFill>
            </a:endParaRPr>
          </a:p>
        </p:txBody>
      </p:sp>
      <p:sp>
        <p:nvSpPr>
          <p:cNvPr id="435" name="Google Shape;435;ge39b8035f7_0_18"/>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436" name="Google Shape;436;ge39b8035f7_0_18"/>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37" name="Google Shape;437;ge39b8035f7_0_18"/>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ge4806ca4c1_0_1218"/>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1342" name="Google Shape;1342;ge4806ca4c1_0_1218"/>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1343" name="Google Shape;1343;ge4806ca4c1_0_1218"/>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44" name="Google Shape;1344;ge4806ca4c1_0_1218"/>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pic>
        <p:nvPicPr>
          <p:cNvPr id="1345" name="Google Shape;1345;ge4806ca4c1_0_1218"/>
          <p:cNvPicPr preferRelativeResize="0"/>
          <p:nvPr/>
        </p:nvPicPr>
        <p:blipFill>
          <a:blip r:embed="rId3">
            <a:alphaModFix/>
          </a:blip>
          <a:stretch>
            <a:fillRect/>
          </a:stretch>
        </p:blipFill>
        <p:spPr>
          <a:xfrm>
            <a:off x="4539925" y="1306000"/>
            <a:ext cx="7652076" cy="400853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ge4806ca4c1_0_1228"/>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1351" name="Google Shape;1351;ge4806ca4c1_0_1228"/>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a:bodyPr>
          <a:lstStyle/>
          <a:p>
            <a:pPr indent="-229870" lvl="0" marL="228600" rtl="0" algn="just">
              <a:spcBef>
                <a:spcPts val="500"/>
              </a:spcBef>
              <a:spcAft>
                <a:spcPts val="0"/>
              </a:spcAft>
              <a:buSzPts val="2000"/>
              <a:buFont typeface="Rockwell"/>
              <a:buChar char="▪"/>
            </a:pPr>
            <a:r>
              <a:rPr b="1" lang="en-US" sz="2000"/>
              <a:t>Color Image Processing</a:t>
            </a:r>
            <a:endParaRPr sz="1600"/>
          </a:p>
          <a:p>
            <a:pPr indent="-217169" lvl="1" marL="685800" rtl="0" algn="just">
              <a:lnSpc>
                <a:spcPct val="115000"/>
              </a:lnSpc>
              <a:spcBef>
                <a:spcPts val="0"/>
              </a:spcBef>
              <a:spcAft>
                <a:spcPts val="0"/>
              </a:spcAft>
              <a:buSzPts val="1800"/>
              <a:buChar char="▪"/>
            </a:pPr>
            <a:r>
              <a:rPr lang="en-US" sz="1800"/>
              <a:t>Color Fundamentals</a:t>
            </a:r>
            <a:endParaRPr sz="1800"/>
          </a:p>
          <a:p>
            <a:pPr indent="-204469" lvl="2" marL="1143000" rtl="0" algn="just">
              <a:lnSpc>
                <a:spcPct val="115000"/>
              </a:lnSpc>
              <a:spcBef>
                <a:spcPts val="0"/>
              </a:spcBef>
              <a:spcAft>
                <a:spcPts val="0"/>
              </a:spcAft>
              <a:buSzPts val="1600"/>
              <a:buChar char="▪"/>
            </a:pPr>
            <a:r>
              <a:rPr b="1" i="1" lang="en-US" sz="1600"/>
              <a:t>Secondary Colors</a:t>
            </a:r>
            <a:r>
              <a:rPr lang="en-US" sz="1600"/>
              <a:t> of light</a:t>
            </a:r>
            <a:endParaRPr sz="1600"/>
          </a:p>
          <a:p>
            <a:pPr indent="-191769" lvl="3" marL="1600200" rtl="0" algn="just">
              <a:lnSpc>
                <a:spcPct val="115000"/>
              </a:lnSpc>
              <a:spcBef>
                <a:spcPts val="0"/>
              </a:spcBef>
              <a:spcAft>
                <a:spcPts val="0"/>
              </a:spcAft>
              <a:buSzPts val="1400"/>
              <a:buFont typeface="Arial"/>
              <a:buChar char="▪"/>
            </a:pPr>
            <a:r>
              <a:rPr b="1" i="1" lang="en-US" sz="1400"/>
              <a:t>Mixing the three primaries, or a secondary with its opposite primary color, in the right intensities produces white light</a:t>
            </a:r>
            <a:endParaRPr b="1" i="1" sz="1400"/>
          </a:p>
          <a:p>
            <a:pPr indent="-191769" lvl="3" marL="1600200" rtl="0" algn="just">
              <a:lnSpc>
                <a:spcPct val="115000"/>
              </a:lnSpc>
              <a:spcBef>
                <a:spcPts val="0"/>
              </a:spcBef>
              <a:spcAft>
                <a:spcPts val="0"/>
              </a:spcAft>
              <a:buSzPts val="1400"/>
              <a:buFont typeface="Arial"/>
              <a:buChar char="▪"/>
            </a:pPr>
            <a:r>
              <a:rPr lang="en-US" sz="1400"/>
              <a:t>Fig. 6.4(a) shows the three primary colors and their combinations to produce the secondary colors of light</a:t>
            </a:r>
            <a:endParaRPr sz="1400"/>
          </a:p>
          <a:p>
            <a:pPr indent="-191769" lvl="3" marL="1600200" rtl="0" algn="just">
              <a:lnSpc>
                <a:spcPct val="115000"/>
              </a:lnSpc>
              <a:spcBef>
                <a:spcPts val="0"/>
              </a:spcBef>
              <a:spcAft>
                <a:spcPts val="0"/>
              </a:spcAft>
              <a:buSzPts val="1400"/>
              <a:buChar char="▪"/>
            </a:pPr>
            <a:r>
              <a:rPr lang="en-US" sz="1400"/>
              <a:t>The primary colors of </a:t>
            </a:r>
            <a:r>
              <a:rPr b="1" i="1" lang="en-US" sz="1400"/>
              <a:t>pigments or colorants</a:t>
            </a:r>
            <a:r>
              <a:rPr lang="en-US" sz="1400"/>
              <a:t> </a:t>
            </a:r>
            <a:endParaRPr sz="1400"/>
          </a:p>
          <a:p>
            <a:pPr indent="-191769" lvl="3" marL="1600200" rtl="0" algn="just">
              <a:lnSpc>
                <a:spcPct val="115000"/>
              </a:lnSpc>
              <a:spcBef>
                <a:spcPts val="0"/>
              </a:spcBef>
              <a:spcAft>
                <a:spcPts val="0"/>
              </a:spcAft>
              <a:buSzPts val="1400"/>
              <a:buChar char="▪"/>
            </a:pPr>
            <a:r>
              <a:rPr lang="en-US" sz="1400"/>
              <a:t>A primary color is defined as one that subtracts or absorbs a primary color of light, and reflects or transmits the other two</a:t>
            </a:r>
            <a:endParaRPr sz="1400"/>
          </a:p>
          <a:p>
            <a:pPr indent="-191769" lvl="3" marL="1600200" rtl="0" algn="just">
              <a:lnSpc>
                <a:spcPct val="115000"/>
              </a:lnSpc>
              <a:spcBef>
                <a:spcPts val="0"/>
              </a:spcBef>
              <a:spcAft>
                <a:spcPts val="0"/>
              </a:spcAft>
              <a:buSzPts val="1400"/>
              <a:buChar char="▪"/>
            </a:pPr>
            <a:r>
              <a:rPr lang="en-US" sz="1400"/>
              <a:t>The primary colors of pigments are magenta, cyan, and yellow, and the secondary colors are red, green, and blue</a:t>
            </a:r>
            <a:endParaRPr sz="1400"/>
          </a:p>
          <a:p>
            <a:pPr indent="-191769" lvl="3" marL="1600200" rtl="0" algn="just">
              <a:lnSpc>
                <a:spcPct val="115000"/>
              </a:lnSpc>
              <a:spcBef>
                <a:spcPts val="0"/>
              </a:spcBef>
              <a:spcAft>
                <a:spcPts val="0"/>
              </a:spcAft>
              <a:buSzPts val="1400"/>
              <a:buChar char="▪"/>
            </a:pPr>
            <a:r>
              <a:rPr lang="en-US" sz="1400"/>
              <a:t>These colors are shown in Fig. 6.4(b)</a:t>
            </a:r>
            <a:endParaRPr sz="1400"/>
          </a:p>
          <a:p>
            <a:pPr indent="-191769" lvl="3" marL="1600200" rtl="0" algn="just">
              <a:lnSpc>
                <a:spcPct val="115000"/>
              </a:lnSpc>
              <a:spcBef>
                <a:spcPts val="0"/>
              </a:spcBef>
              <a:spcAft>
                <a:spcPts val="0"/>
              </a:spcAft>
              <a:buSzPts val="1400"/>
              <a:buChar char="▪"/>
            </a:pPr>
            <a:r>
              <a:rPr b="1" i="1" lang="en-US" sz="1400"/>
              <a:t>A proper combination of the three pigment primaries, or a secondary with its opposite primary, produces black</a:t>
            </a:r>
            <a:endParaRPr b="1" i="1" sz="1400"/>
          </a:p>
        </p:txBody>
      </p:sp>
      <p:sp>
        <p:nvSpPr>
          <p:cNvPr id="1352" name="Google Shape;1352;ge4806ca4c1_0_1228"/>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1353" name="Google Shape;1353;ge4806ca4c1_0_1228"/>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54" name="Google Shape;1354;ge4806ca4c1_0_1228"/>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ge4806ca4c1_0_1238"/>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1360" name="Google Shape;1360;ge4806ca4c1_0_1238"/>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1361" name="Google Shape;1361;ge4806ca4c1_0_1238"/>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62" name="Google Shape;1362;ge4806ca4c1_0_1238"/>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pic>
        <p:nvPicPr>
          <p:cNvPr id="1363" name="Google Shape;1363;ge4806ca4c1_0_1238"/>
          <p:cNvPicPr preferRelativeResize="0"/>
          <p:nvPr/>
        </p:nvPicPr>
        <p:blipFill>
          <a:blip r:embed="rId3">
            <a:alphaModFix/>
          </a:blip>
          <a:stretch>
            <a:fillRect/>
          </a:stretch>
        </p:blipFill>
        <p:spPr>
          <a:xfrm>
            <a:off x="4539925" y="615063"/>
            <a:ext cx="7652075" cy="562787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7" name="Shape 1367"/>
        <p:cNvGrpSpPr/>
        <p:nvPr/>
      </p:nvGrpSpPr>
      <p:grpSpPr>
        <a:xfrm>
          <a:off x="0" y="0"/>
          <a:ext cx="0" cy="0"/>
          <a:chOff x="0" y="0"/>
          <a:chExt cx="0" cy="0"/>
        </a:xfrm>
      </p:grpSpPr>
      <p:sp>
        <p:nvSpPr>
          <p:cNvPr id="1368" name="Google Shape;1368;ge4806ca4c1_0_1247"/>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1369" name="Google Shape;1369;ge4806ca4c1_0_1247"/>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a:bodyPr>
          <a:lstStyle/>
          <a:p>
            <a:pPr indent="-229870" lvl="0" marL="228600" rtl="0" algn="just">
              <a:spcBef>
                <a:spcPts val="500"/>
              </a:spcBef>
              <a:spcAft>
                <a:spcPts val="0"/>
              </a:spcAft>
              <a:buSzPts val="2000"/>
              <a:buFont typeface="Rockwell"/>
              <a:buChar char="▪"/>
            </a:pPr>
            <a:r>
              <a:rPr b="1" lang="en-US" sz="2000"/>
              <a:t>Color Image Processing</a:t>
            </a:r>
            <a:endParaRPr sz="1600"/>
          </a:p>
          <a:p>
            <a:pPr indent="-217169" lvl="1" marL="685800" rtl="0" algn="just">
              <a:lnSpc>
                <a:spcPct val="115000"/>
              </a:lnSpc>
              <a:spcBef>
                <a:spcPts val="0"/>
              </a:spcBef>
              <a:spcAft>
                <a:spcPts val="0"/>
              </a:spcAft>
              <a:buSzPts val="1800"/>
              <a:buChar char="▪"/>
            </a:pPr>
            <a:r>
              <a:rPr lang="en-US" sz="1800"/>
              <a:t>Color Fundamentals</a:t>
            </a:r>
            <a:endParaRPr sz="1800"/>
          </a:p>
          <a:p>
            <a:pPr indent="-204469" lvl="2" marL="1143000" rtl="0" algn="just">
              <a:lnSpc>
                <a:spcPct val="115000"/>
              </a:lnSpc>
              <a:spcBef>
                <a:spcPts val="0"/>
              </a:spcBef>
              <a:spcAft>
                <a:spcPts val="0"/>
              </a:spcAft>
              <a:buSzPts val="1600"/>
              <a:buChar char="▪"/>
            </a:pPr>
            <a:r>
              <a:rPr lang="en-US" sz="1600"/>
              <a:t>Characteristics used to distinguish one color from another are </a:t>
            </a:r>
            <a:r>
              <a:rPr b="1" i="1" lang="en-US" sz="1600"/>
              <a:t>brightness</a:t>
            </a:r>
            <a:r>
              <a:rPr lang="en-US" sz="1600"/>
              <a:t>, </a:t>
            </a:r>
            <a:r>
              <a:rPr b="1" i="1" lang="en-US" sz="1600"/>
              <a:t>hue</a:t>
            </a:r>
            <a:r>
              <a:rPr lang="en-US" sz="1600"/>
              <a:t>, and </a:t>
            </a:r>
            <a:r>
              <a:rPr b="1" i="1" lang="en-US" sz="1600"/>
              <a:t>saturation</a:t>
            </a:r>
            <a:endParaRPr sz="1600"/>
          </a:p>
          <a:p>
            <a:pPr indent="-204469" lvl="2" marL="1143000" rtl="0" algn="just">
              <a:lnSpc>
                <a:spcPct val="115000"/>
              </a:lnSpc>
              <a:spcBef>
                <a:spcPts val="0"/>
              </a:spcBef>
              <a:spcAft>
                <a:spcPts val="0"/>
              </a:spcAft>
              <a:buSzPts val="1600"/>
              <a:buChar char="▪"/>
            </a:pPr>
            <a:r>
              <a:rPr b="1" i="1" lang="en-US" sz="1600"/>
              <a:t>Brightness</a:t>
            </a:r>
            <a:endParaRPr b="1" i="1" sz="1600"/>
          </a:p>
          <a:p>
            <a:pPr indent="-191769" lvl="3" marL="1600200" rtl="0" algn="just">
              <a:lnSpc>
                <a:spcPct val="115000"/>
              </a:lnSpc>
              <a:spcBef>
                <a:spcPts val="0"/>
              </a:spcBef>
              <a:spcAft>
                <a:spcPts val="0"/>
              </a:spcAft>
              <a:buSzPts val="1400"/>
              <a:buChar char="▪"/>
            </a:pPr>
            <a:r>
              <a:rPr lang="en-US" sz="1400"/>
              <a:t>Embodies the achromatic notion of intensity </a:t>
            </a:r>
            <a:endParaRPr sz="1400"/>
          </a:p>
          <a:p>
            <a:pPr indent="-204469" lvl="2" marL="1143000" rtl="0" algn="just">
              <a:lnSpc>
                <a:spcPct val="115000"/>
              </a:lnSpc>
              <a:spcBef>
                <a:spcPts val="0"/>
              </a:spcBef>
              <a:spcAft>
                <a:spcPts val="0"/>
              </a:spcAft>
              <a:buSzPts val="1600"/>
              <a:buChar char="▪"/>
            </a:pPr>
            <a:r>
              <a:rPr b="1" i="1" lang="en-US" sz="1600"/>
              <a:t>Hue </a:t>
            </a:r>
            <a:endParaRPr b="1" i="1" sz="1600"/>
          </a:p>
          <a:p>
            <a:pPr indent="-191769" lvl="3" marL="1600200" rtl="0" algn="just">
              <a:lnSpc>
                <a:spcPct val="115000"/>
              </a:lnSpc>
              <a:spcBef>
                <a:spcPts val="0"/>
              </a:spcBef>
              <a:spcAft>
                <a:spcPts val="0"/>
              </a:spcAft>
              <a:buSzPts val="1400"/>
              <a:buChar char="▪"/>
            </a:pPr>
            <a:r>
              <a:rPr lang="en-US" sz="1400"/>
              <a:t>Represents dominant color as perceived by an observer</a:t>
            </a:r>
            <a:endParaRPr sz="1400"/>
          </a:p>
          <a:p>
            <a:pPr indent="-191769" lvl="3" marL="1600200" rtl="0" algn="just">
              <a:lnSpc>
                <a:spcPct val="115000"/>
              </a:lnSpc>
              <a:spcBef>
                <a:spcPts val="0"/>
              </a:spcBef>
              <a:spcAft>
                <a:spcPts val="0"/>
              </a:spcAft>
              <a:buSzPts val="1400"/>
              <a:buChar char="▪"/>
            </a:pPr>
            <a:r>
              <a:rPr lang="en-US" sz="1400"/>
              <a:t>When we call an object red, orange, or yellow, we are referring to its hue</a:t>
            </a:r>
            <a:endParaRPr sz="1400"/>
          </a:p>
          <a:p>
            <a:pPr indent="-204469" lvl="2" marL="1143000" rtl="0" algn="just">
              <a:lnSpc>
                <a:spcPct val="115000"/>
              </a:lnSpc>
              <a:spcBef>
                <a:spcPts val="0"/>
              </a:spcBef>
              <a:spcAft>
                <a:spcPts val="0"/>
              </a:spcAft>
              <a:buSzPts val="1600"/>
              <a:buChar char="▪"/>
            </a:pPr>
            <a:r>
              <a:rPr b="1" i="1" lang="en-US" sz="1600"/>
              <a:t>Saturation</a:t>
            </a:r>
            <a:r>
              <a:rPr lang="en-US" sz="1600"/>
              <a:t> </a:t>
            </a:r>
            <a:endParaRPr sz="1600"/>
          </a:p>
          <a:p>
            <a:pPr indent="-191769" lvl="3" marL="1600200" rtl="0" algn="just">
              <a:lnSpc>
                <a:spcPct val="115000"/>
              </a:lnSpc>
              <a:spcBef>
                <a:spcPts val="0"/>
              </a:spcBef>
              <a:spcAft>
                <a:spcPts val="0"/>
              </a:spcAft>
              <a:buSzPts val="1400"/>
              <a:buChar char="▪"/>
            </a:pPr>
            <a:r>
              <a:rPr lang="en-US" sz="1400"/>
              <a:t>Refers to the relative purity or the amount of white light mixed with a hue</a:t>
            </a:r>
            <a:endParaRPr sz="1400"/>
          </a:p>
          <a:p>
            <a:pPr indent="-191769" lvl="3" marL="1600200" rtl="0" algn="just">
              <a:lnSpc>
                <a:spcPct val="115000"/>
              </a:lnSpc>
              <a:spcBef>
                <a:spcPts val="0"/>
              </a:spcBef>
              <a:spcAft>
                <a:spcPts val="0"/>
              </a:spcAft>
              <a:buSzPts val="1400"/>
              <a:buChar char="▪"/>
            </a:pPr>
            <a:r>
              <a:rPr lang="en-US" sz="1400"/>
              <a:t>The pure spectrum colors are fully saturated</a:t>
            </a:r>
            <a:endParaRPr sz="1400"/>
          </a:p>
          <a:p>
            <a:pPr indent="-191769" lvl="3" marL="1600200" rtl="0" algn="just">
              <a:lnSpc>
                <a:spcPct val="115000"/>
              </a:lnSpc>
              <a:spcBef>
                <a:spcPts val="0"/>
              </a:spcBef>
              <a:spcAft>
                <a:spcPts val="0"/>
              </a:spcAft>
              <a:buSzPts val="1400"/>
              <a:buChar char="▪"/>
            </a:pPr>
            <a:r>
              <a:rPr lang="en-US" sz="1400"/>
              <a:t>Colors such as pink (red and white) and lavender (violet and white) are less saturated</a:t>
            </a:r>
            <a:endParaRPr sz="1400"/>
          </a:p>
          <a:p>
            <a:pPr indent="-191769" lvl="3" marL="1600200" rtl="0" algn="just">
              <a:lnSpc>
                <a:spcPct val="115000"/>
              </a:lnSpc>
              <a:spcBef>
                <a:spcPts val="0"/>
              </a:spcBef>
              <a:spcAft>
                <a:spcPts val="0"/>
              </a:spcAft>
              <a:buSzPts val="1400"/>
              <a:buChar char="▪"/>
            </a:pPr>
            <a:r>
              <a:rPr lang="en-US" sz="1400"/>
              <a:t>The degree of saturation being inversely proportional to the amount of white light added</a:t>
            </a:r>
            <a:endParaRPr sz="1400"/>
          </a:p>
        </p:txBody>
      </p:sp>
      <p:sp>
        <p:nvSpPr>
          <p:cNvPr id="1370" name="Google Shape;1370;ge4806ca4c1_0_1247"/>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1371" name="Google Shape;1371;ge4806ca4c1_0_1247"/>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72" name="Google Shape;1372;ge4806ca4c1_0_1247"/>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ge4806ca4c1_0_1256"/>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1378" name="Google Shape;1378;ge4806ca4c1_0_1256"/>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a:bodyPr>
          <a:lstStyle/>
          <a:p>
            <a:pPr indent="-229870" lvl="0" marL="228600" rtl="0" algn="just">
              <a:spcBef>
                <a:spcPts val="500"/>
              </a:spcBef>
              <a:spcAft>
                <a:spcPts val="0"/>
              </a:spcAft>
              <a:buSzPts val="2000"/>
              <a:buFont typeface="Rockwell"/>
              <a:buChar char="▪"/>
            </a:pPr>
            <a:r>
              <a:rPr b="1" lang="en-US" sz="2000"/>
              <a:t>Color Image Processing</a:t>
            </a:r>
            <a:endParaRPr sz="1600"/>
          </a:p>
          <a:p>
            <a:pPr indent="-217169" lvl="1" marL="685800" rtl="0" algn="just">
              <a:lnSpc>
                <a:spcPct val="115000"/>
              </a:lnSpc>
              <a:spcBef>
                <a:spcPts val="0"/>
              </a:spcBef>
              <a:spcAft>
                <a:spcPts val="0"/>
              </a:spcAft>
              <a:buSzPts val="1800"/>
              <a:buChar char="▪"/>
            </a:pPr>
            <a:r>
              <a:rPr lang="en-US" sz="1800"/>
              <a:t>Color Fundamentals</a:t>
            </a:r>
            <a:endParaRPr sz="1800"/>
          </a:p>
          <a:p>
            <a:pPr indent="-204469" lvl="2" marL="1143000" rtl="0" algn="just">
              <a:lnSpc>
                <a:spcPct val="115000"/>
              </a:lnSpc>
              <a:spcBef>
                <a:spcPts val="0"/>
              </a:spcBef>
              <a:spcAft>
                <a:spcPts val="0"/>
              </a:spcAft>
              <a:buSzPts val="1600"/>
              <a:buChar char="▪"/>
            </a:pPr>
            <a:r>
              <a:rPr b="1" i="1" lang="en-US" sz="1600"/>
              <a:t>Chromaticity</a:t>
            </a:r>
            <a:endParaRPr b="1" i="1" sz="1600"/>
          </a:p>
          <a:p>
            <a:pPr indent="-191769" lvl="3" marL="1600200" rtl="0" algn="just">
              <a:lnSpc>
                <a:spcPct val="115000"/>
              </a:lnSpc>
              <a:spcBef>
                <a:spcPts val="0"/>
              </a:spcBef>
              <a:spcAft>
                <a:spcPts val="0"/>
              </a:spcAft>
              <a:buSzPts val="1400"/>
              <a:buChar char="▪"/>
            </a:pPr>
            <a:r>
              <a:rPr lang="en-US" sz="1400"/>
              <a:t>Hue and saturation taken together </a:t>
            </a:r>
            <a:endParaRPr sz="1400"/>
          </a:p>
          <a:p>
            <a:pPr indent="-191769" lvl="3" marL="1600200" rtl="0" algn="just">
              <a:lnSpc>
                <a:spcPct val="115000"/>
              </a:lnSpc>
              <a:spcBef>
                <a:spcPts val="0"/>
              </a:spcBef>
              <a:spcAft>
                <a:spcPts val="0"/>
              </a:spcAft>
              <a:buSzPts val="1400"/>
              <a:buChar char="▪"/>
            </a:pPr>
            <a:r>
              <a:rPr lang="en-US" sz="1400"/>
              <a:t>A color may be characterized by its brightness and chromaticity</a:t>
            </a:r>
            <a:endParaRPr sz="1400"/>
          </a:p>
          <a:p>
            <a:pPr indent="-204469" lvl="2" marL="1143000" rtl="0" algn="just">
              <a:lnSpc>
                <a:spcPct val="115000"/>
              </a:lnSpc>
              <a:spcBef>
                <a:spcPts val="0"/>
              </a:spcBef>
              <a:spcAft>
                <a:spcPts val="0"/>
              </a:spcAft>
              <a:buSzPts val="1600"/>
              <a:buChar char="▪"/>
            </a:pPr>
            <a:r>
              <a:rPr b="1" i="1" lang="en-US" sz="1600"/>
              <a:t>Tristimulus</a:t>
            </a:r>
            <a:r>
              <a:rPr lang="en-US" sz="1600"/>
              <a:t> values</a:t>
            </a:r>
            <a:endParaRPr sz="1600"/>
          </a:p>
          <a:p>
            <a:pPr indent="-191769" lvl="3" marL="1600200" rtl="0" algn="just">
              <a:lnSpc>
                <a:spcPct val="115000"/>
              </a:lnSpc>
              <a:spcBef>
                <a:spcPts val="0"/>
              </a:spcBef>
              <a:spcAft>
                <a:spcPts val="0"/>
              </a:spcAft>
              <a:buSzPts val="1400"/>
              <a:buChar char="▪"/>
            </a:pPr>
            <a:r>
              <a:rPr lang="en-US" sz="1400"/>
              <a:t>The amounts of red, green, and blue needed to form any particular color </a:t>
            </a:r>
            <a:endParaRPr sz="1400"/>
          </a:p>
          <a:p>
            <a:pPr indent="-191769" lvl="3" marL="1600200" rtl="0" algn="just">
              <a:lnSpc>
                <a:spcPct val="115000"/>
              </a:lnSpc>
              <a:spcBef>
                <a:spcPts val="0"/>
              </a:spcBef>
              <a:spcAft>
                <a:spcPts val="0"/>
              </a:spcAft>
              <a:buSzPts val="1400"/>
              <a:buChar char="▪"/>
            </a:pPr>
            <a:r>
              <a:rPr lang="en-US" sz="1400"/>
              <a:t>Denoted, X, Y, and Z, respectively</a:t>
            </a:r>
            <a:endParaRPr sz="1400"/>
          </a:p>
          <a:p>
            <a:pPr indent="-204469" lvl="2" marL="1143000" rtl="0" algn="just">
              <a:lnSpc>
                <a:spcPct val="115000"/>
              </a:lnSpc>
              <a:spcBef>
                <a:spcPts val="0"/>
              </a:spcBef>
              <a:spcAft>
                <a:spcPts val="0"/>
              </a:spcAft>
              <a:buSzPts val="1600"/>
              <a:buChar char="▪"/>
            </a:pPr>
            <a:r>
              <a:rPr b="1" i="1" lang="en-US" sz="1600"/>
              <a:t>Trichromatic Coefficients</a:t>
            </a:r>
            <a:endParaRPr b="1" i="1" sz="1600"/>
          </a:p>
          <a:p>
            <a:pPr indent="-191769" lvl="3" marL="1600200" rtl="0" algn="just">
              <a:lnSpc>
                <a:spcPct val="115000"/>
              </a:lnSpc>
              <a:spcBef>
                <a:spcPts val="0"/>
              </a:spcBef>
              <a:spcAft>
                <a:spcPts val="0"/>
              </a:spcAft>
              <a:buSzPts val="1400"/>
              <a:buChar char="▪"/>
            </a:pPr>
            <a:r>
              <a:rPr lang="en-US" sz="1400"/>
              <a:t>Specified a color and  defined as</a:t>
            </a:r>
            <a:endParaRPr sz="1400"/>
          </a:p>
          <a:p>
            <a:pPr indent="0" lvl="0" marL="1143000" rtl="0" algn="just">
              <a:lnSpc>
                <a:spcPct val="115000"/>
              </a:lnSpc>
              <a:spcBef>
                <a:spcPts val="1200"/>
              </a:spcBef>
              <a:spcAft>
                <a:spcPts val="0"/>
              </a:spcAft>
              <a:buNone/>
            </a:pPr>
            <a:r>
              <a:t/>
            </a:r>
            <a:endParaRPr sz="1600"/>
          </a:p>
          <a:p>
            <a:pPr indent="0" lvl="0" marL="1143000" rtl="0" algn="just">
              <a:lnSpc>
                <a:spcPct val="115000"/>
              </a:lnSpc>
              <a:spcBef>
                <a:spcPts val="1200"/>
              </a:spcBef>
              <a:spcAft>
                <a:spcPts val="0"/>
              </a:spcAft>
              <a:buNone/>
            </a:pPr>
            <a:r>
              <a:t/>
            </a:r>
            <a:endParaRPr sz="1600"/>
          </a:p>
          <a:p>
            <a:pPr indent="0" lvl="0" marL="1143000" rtl="0" algn="just">
              <a:lnSpc>
                <a:spcPct val="115000"/>
              </a:lnSpc>
              <a:spcBef>
                <a:spcPts val="1200"/>
              </a:spcBef>
              <a:spcAft>
                <a:spcPts val="0"/>
              </a:spcAft>
              <a:buNone/>
            </a:pPr>
            <a:r>
              <a:t/>
            </a:r>
            <a:endParaRPr sz="1600"/>
          </a:p>
          <a:p>
            <a:pPr indent="0" lvl="0" marL="1143000" rtl="0" algn="just">
              <a:lnSpc>
                <a:spcPct val="115000"/>
              </a:lnSpc>
              <a:spcBef>
                <a:spcPts val="1200"/>
              </a:spcBef>
              <a:spcAft>
                <a:spcPts val="1200"/>
              </a:spcAft>
              <a:buNone/>
            </a:pPr>
            <a:r>
              <a:t/>
            </a:r>
            <a:endParaRPr sz="1600"/>
          </a:p>
        </p:txBody>
      </p:sp>
      <p:sp>
        <p:nvSpPr>
          <p:cNvPr id="1379" name="Google Shape;1379;ge4806ca4c1_0_1256"/>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1380" name="Google Shape;1380;ge4806ca4c1_0_1256"/>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81" name="Google Shape;1381;ge4806ca4c1_0_1256"/>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pic>
        <p:nvPicPr>
          <p:cNvPr id="1382" name="Google Shape;1382;ge4806ca4c1_0_1256"/>
          <p:cNvPicPr preferRelativeResize="0"/>
          <p:nvPr/>
        </p:nvPicPr>
        <p:blipFill>
          <a:blip r:embed="rId3">
            <a:alphaModFix/>
          </a:blip>
          <a:stretch>
            <a:fillRect/>
          </a:stretch>
        </p:blipFill>
        <p:spPr>
          <a:xfrm>
            <a:off x="7151400" y="4191150"/>
            <a:ext cx="3498901" cy="2035917"/>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ge4806ca4c1_0_1266"/>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1388" name="Google Shape;1388;ge4806ca4c1_0_1266"/>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lnSpcReduction="10000"/>
          </a:bodyPr>
          <a:lstStyle/>
          <a:p>
            <a:pPr indent="-229870" lvl="0" marL="228600" rtl="0" algn="just">
              <a:spcBef>
                <a:spcPts val="500"/>
              </a:spcBef>
              <a:spcAft>
                <a:spcPts val="0"/>
              </a:spcAft>
              <a:buSzPts val="2000"/>
              <a:buFont typeface="Rockwell"/>
              <a:buChar char="▪"/>
            </a:pPr>
            <a:r>
              <a:rPr b="1" lang="en-US" sz="2000"/>
              <a:t>Color Image Processing</a:t>
            </a:r>
            <a:endParaRPr sz="1600"/>
          </a:p>
          <a:p>
            <a:pPr indent="-217169" lvl="1" marL="685800" rtl="0" algn="just">
              <a:lnSpc>
                <a:spcPct val="115000"/>
              </a:lnSpc>
              <a:spcBef>
                <a:spcPts val="0"/>
              </a:spcBef>
              <a:spcAft>
                <a:spcPts val="0"/>
              </a:spcAft>
              <a:buSzPts val="1800"/>
              <a:buChar char="▪"/>
            </a:pPr>
            <a:r>
              <a:rPr lang="en-US" sz="1800"/>
              <a:t>Color Fundamentals</a:t>
            </a:r>
            <a:endParaRPr sz="1800"/>
          </a:p>
          <a:p>
            <a:pPr indent="-204469" lvl="2" marL="1143000" rtl="0" algn="just">
              <a:lnSpc>
                <a:spcPct val="115000"/>
              </a:lnSpc>
              <a:spcBef>
                <a:spcPts val="0"/>
              </a:spcBef>
              <a:spcAft>
                <a:spcPts val="0"/>
              </a:spcAft>
              <a:buSzPts val="1600"/>
              <a:buChar char="▪"/>
            </a:pPr>
            <a:r>
              <a:rPr b="1" i="1" lang="en-US" sz="1600"/>
              <a:t>Trichromatic Coefficients</a:t>
            </a:r>
            <a:endParaRPr b="1" i="1" sz="1600"/>
          </a:p>
          <a:p>
            <a:pPr indent="0" lvl="0" marL="1143000" rtl="0" algn="just">
              <a:lnSpc>
                <a:spcPct val="115000"/>
              </a:lnSpc>
              <a:spcBef>
                <a:spcPts val="1200"/>
              </a:spcBef>
              <a:spcAft>
                <a:spcPts val="0"/>
              </a:spcAft>
              <a:buNone/>
            </a:pPr>
            <a:r>
              <a:t/>
            </a:r>
            <a:endParaRPr b="1" i="1" sz="1600"/>
          </a:p>
          <a:p>
            <a:pPr indent="-204469" lvl="2" marL="1143000" rtl="0" algn="just">
              <a:lnSpc>
                <a:spcPct val="115000"/>
              </a:lnSpc>
              <a:spcBef>
                <a:spcPts val="1200"/>
              </a:spcBef>
              <a:spcAft>
                <a:spcPts val="0"/>
              </a:spcAft>
              <a:buSzPts val="1600"/>
              <a:buChar char="▪"/>
            </a:pPr>
            <a:r>
              <a:rPr b="1" i="1" lang="en-US" sz="1600"/>
              <a:t>CIE Chromaticity Diagram</a:t>
            </a:r>
            <a:endParaRPr b="1" i="1" sz="1600"/>
          </a:p>
          <a:p>
            <a:pPr indent="-191769" lvl="3" marL="1600200" rtl="0" algn="just">
              <a:lnSpc>
                <a:spcPct val="115000"/>
              </a:lnSpc>
              <a:spcBef>
                <a:spcPts val="0"/>
              </a:spcBef>
              <a:spcAft>
                <a:spcPts val="0"/>
              </a:spcAft>
              <a:buSzPts val="1400"/>
              <a:buChar char="▪"/>
            </a:pPr>
            <a:r>
              <a:rPr lang="en-US" sz="1400"/>
              <a:t>Another approach for specifying colors</a:t>
            </a:r>
            <a:endParaRPr sz="1400"/>
          </a:p>
          <a:p>
            <a:pPr indent="-191769" lvl="3" marL="1600200" rtl="0" algn="just">
              <a:lnSpc>
                <a:spcPct val="115000"/>
              </a:lnSpc>
              <a:spcBef>
                <a:spcPts val="0"/>
              </a:spcBef>
              <a:spcAft>
                <a:spcPts val="0"/>
              </a:spcAft>
              <a:buSzPts val="1400"/>
              <a:buChar char="▪"/>
            </a:pPr>
            <a:r>
              <a:rPr lang="en-US" sz="1400"/>
              <a:t>Fig. 6.5 </a:t>
            </a:r>
            <a:endParaRPr sz="1400"/>
          </a:p>
          <a:p>
            <a:pPr indent="-179070" lvl="4" marL="2057400" rtl="0" algn="just">
              <a:lnSpc>
                <a:spcPct val="115000"/>
              </a:lnSpc>
              <a:spcBef>
                <a:spcPts val="0"/>
              </a:spcBef>
              <a:spcAft>
                <a:spcPts val="0"/>
              </a:spcAft>
              <a:buSzPts val="1200"/>
              <a:buChar char="▪"/>
            </a:pPr>
            <a:r>
              <a:rPr lang="en-US"/>
              <a:t>Shows color composition as a function of x (red) and y (green)</a:t>
            </a:r>
            <a:endParaRPr/>
          </a:p>
          <a:p>
            <a:pPr indent="-191769" lvl="3" marL="1600200" rtl="0" algn="just">
              <a:lnSpc>
                <a:spcPct val="115000"/>
              </a:lnSpc>
              <a:spcBef>
                <a:spcPts val="0"/>
              </a:spcBef>
              <a:spcAft>
                <a:spcPts val="0"/>
              </a:spcAft>
              <a:buSzPts val="1400"/>
              <a:buChar char="▪"/>
            </a:pPr>
            <a:r>
              <a:rPr lang="en-US" sz="1400"/>
              <a:t>For any value of x and y</a:t>
            </a:r>
            <a:endParaRPr sz="1400"/>
          </a:p>
          <a:p>
            <a:pPr indent="-179070" lvl="4" marL="2057400" rtl="0" algn="just">
              <a:lnSpc>
                <a:spcPct val="115000"/>
              </a:lnSpc>
              <a:spcBef>
                <a:spcPts val="0"/>
              </a:spcBef>
              <a:spcAft>
                <a:spcPts val="0"/>
              </a:spcAft>
              <a:buSzPts val="1200"/>
              <a:buChar char="▪"/>
            </a:pPr>
            <a:r>
              <a:rPr lang="en-US"/>
              <a:t>The corresponding value of z (blue) is obtained from Eq. (6-4) by noting that z = 1 − (x + y)</a:t>
            </a:r>
            <a:endParaRPr/>
          </a:p>
          <a:p>
            <a:pPr indent="-191769" lvl="3" marL="1600200" rtl="0" algn="just">
              <a:lnSpc>
                <a:spcPct val="115000"/>
              </a:lnSpc>
              <a:spcBef>
                <a:spcPts val="0"/>
              </a:spcBef>
              <a:spcAft>
                <a:spcPts val="0"/>
              </a:spcAft>
              <a:buSzPts val="1400"/>
              <a:buChar char="▪"/>
            </a:pPr>
            <a:r>
              <a:rPr lang="en-US" sz="1400"/>
              <a:t>The point marked green in Fig. 6.5</a:t>
            </a:r>
            <a:endParaRPr sz="1400"/>
          </a:p>
          <a:p>
            <a:pPr indent="-179070" lvl="4" marL="2057400" rtl="0" algn="just">
              <a:lnSpc>
                <a:spcPct val="115000"/>
              </a:lnSpc>
              <a:spcBef>
                <a:spcPts val="0"/>
              </a:spcBef>
              <a:spcAft>
                <a:spcPts val="0"/>
              </a:spcAft>
              <a:buSzPts val="1200"/>
              <a:buChar char="▪"/>
            </a:pPr>
            <a:r>
              <a:rPr lang="en-US"/>
              <a:t>Approximately 62% green</a:t>
            </a:r>
            <a:endParaRPr/>
          </a:p>
          <a:p>
            <a:pPr indent="-179070" lvl="4" marL="2057400" rtl="0" algn="just">
              <a:lnSpc>
                <a:spcPct val="115000"/>
              </a:lnSpc>
              <a:spcBef>
                <a:spcPts val="0"/>
              </a:spcBef>
              <a:spcAft>
                <a:spcPts val="0"/>
              </a:spcAft>
              <a:buSzPts val="1200"/>
              <a:buChar char="▪"/>
            </a:pPr>
            <a:r>
              <a:rPr lang="en-US"/>
              <a:t>25% red content</a:t>
            </a:r>
            <a:endParaRPr/>
          </a:p>
          <a:p>
            <a:pPr indent="-179070" lvl="4" marL="2057400" rtl="0" algn="just">
              <a:lnSpc>
                <a:spcPct val="115000"/>
              </a:lnSpc>
              <a:spcBef>
                <a:spcPts val="0"/>
              </a:spcBef>
              <a:spcAft>
                <a:spcPts val="0"/>
              </a:spcAft>
              <a:buSzPts val="1200"/>
              <a:buChar char="▪"/>
            </a:pPr>
            <a:r>
              <a:rPr lang="en-US"/>
              <a:t>from Eq. (6-4) that the composition of blue is approximately 13%</a:t>
            </a:r>
            <a:endParaRPr/>
          </a:p>
          <a:p>
            <a:pPr indent="-191769" lvl="3" marL="1600200" rtl="0" algn="just">
              <a:lnSpc>
                <a:spcPct val="115000"/>
              </a:lnSpc>
              <a:spcBef>
                <a:spcPts val="0"/>
              </a:spcBef>
              <a:spcAft>
                <a:spcPts val="0"/>
              </a:spcAft>
              <a:buSzPts val="1400"/>
              <a:buChar char="▪"/>
            </a:pPr>
            <a:r>
              <a:rPr lang="en-US" sz="1400"/>
              <a:t>The positions of the various spectrum colors</a:t>
            </a:r>
            <a:endParaRPr sz="1400"/>
          </a:p>
          <a:p>
            <a:pPr indent="-179070" lvl="4" marL="2057400" rtl="0" algn="just">
              <a:lnSpc>
                <a:spcPct val="115000"/>
              </a:lnSpc>
              <a:spcBef>
                <a:spcPts val="0"/>
              </a:spcBef>
              <a:spcAft>
                <a:spcPts val="0"/>
              </a:spcAft>
              <a:buSzPts val="1200"/>
              <a:buChar char="▪"/>
            </a:pPr>
            <a:r>
              <a:rPr lang="en-US"/>
              <a:t>from violet at 380 nm to red at 780 nm</a:t>
            </a:r>
            <a:endParaRPr/>
          </a:p>
          <a:p>
            <a:pPr indent="-179070" lvl="4" marL="2057400" rtl="0" algn="just">
              <a:lnSpc>
                <a:spcPct val="115000"/>
              </a:lnSpc>
              <a:spcBef>
                <a:spcPts val="0"/>
              </a:spcBef>
              <a:spcAft>
                <a:spcPts val="0"/>
              </a:spcAft>
              <a:buSzPts val="1200"/>
              <a:buChar char="▪"/>
            </a:pPr>
            <a:r>
              <a:rPr lang="en-US"/>
              <a:t>Indicated around the boundary of the tongue-shaped chromaticity diagram.</a:t>
            </a:r>
            <a:endParaRPr/>
          </a:p>
        </p:txBody>
      </p:sp>
      <p:sp>
        <p:nvSpPr>
          <p:cNvPr id="1389" name="Google Shape;1389;ge4806ca4c1_0_1266"/>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1390" name="Google Shape;1390;ge4806ca4c1_0_1266"/>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91" name="Google Shape;1391;ge4806ca4c1_0_1266"/>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pic>
        <p:nvPicPr>
          <p:cNvPr id="1392" name="Google Shape;1392;ge4806ca4c1_0_1266"/>
          <p:cNvPicPr preferRelativeResize="0"/>
          <p:nvPr/>
        </p:nvPicPr>
        <p:blipFill>
          <a:blip r:embed="rId3">
            <a:alphaModFix/>
          </a:blip>
          <a:stretch>
            <a:fillRect/>
          </a:stretch>
        </p:blipFill>
        <p:spPr>
          <a:xfrm>
            <a:off x="6404324" y="2019850"/>
            <a:ext cx="4150351" cy="22062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ge4806ca4c1_0_1279"/>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1398" name="Google Shape;1398;ge4806ca4c1_0_1279"/>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a:bodyPr>
          <a:lstStyle/>
          <a:p>
            <a:pPr indent="-229870" lvl="0" marL="228600" rtl="0" algn="just">
              <a:spcBef>
                <a:spcPts val="500"/>
              </a:spcBef>
              <a:spcAft>
                <a:spcPts val="0"/>
              </a:spcAft>
              <a:buSzPts val="2000"/>
              <a:buFont typeface="Rockwell"/>
              <a:buChar char="▪"/>
            </a:pPr>
            <a:r>
              <a:rPr b="1" lang="en-US" sz="2000"/>
              <a:t>Color Image Processing</a:t>
            </a:r>
            <a:endParaRPr sz="1600"/>
          </a:p>
          <a:p>
            <a:pPr indent="-217169" lvl="1" marL="685800" rtl="0" algn="just">
              <a:lnSpc>
                <a:spcPct val="115000"/>
              </a:lnSpc>
              <a:spcBef>
                <a:spcPts val="0"/>
              </a:spcBef>
              <a:spcAft>
                <a:spcPts val="0"/>
              </a:spcAft>
              <a:buSzPts val="1800"/>
              <a:buChar char="▪"/>
            </a:pPr>
            <a:r>
              <a:rPr lang="en-US" sz="1800"/>
              <a:t>Color Fundamentals</a:t>
            </a:r>
            <a:endParaRPr sz="1800"/>
          </a:p>
          <a:p>
            <a:pPr indent="-204469" lvl="2" marL="1143000" rtl="0" algn="just">
              <a:lnSpc>
                <a:spcPct val="115000"/>
              </a:lnSpc>
              <a:spcBef>
                <a:spcPts val="0"/>
              </a:spcBef>
              <a:spcAft>
                <a:spcPts val="0"/>
              </a:spcAft>
              <a:buSzPts val="1600"/>
              <a:buChar char="▪"/>
            </a:pPr>
            <a:r>
              <a:rPr b="1" i="1" lang="en-US" sz="1600"/>
              <a:t>CIE Chromaticity Diagram</a:t>
            </a:r>
            <a:endParaRPr b="1" i="1" sz="1600"/>
          </a:p>
          <a:p>
            <a:pPr indent="-191769" lvl="3" marL="1600200" rtl="0" algn="just">
              <a:lnSpc>
                <a:spcPct val="115000"/>
              </a:lnSpc>
              <a:spcBef>
                <a:spcPts val="0"/>
              </a:spcBef>
              <a:spcAft>
                <a:spcPts val="0"/>
              </a:spcAft>
              <a:buSzPts val="1400"/>
              <a:buChar char="▪"/>
            </a:pPr>
            <a:r>
              <a:rPr lang="en-US" sz="1400"/>
              <a:t>These are the pure colors shown in the spectrum of Fig. 6.2</a:t>
            </a:r>
            <a:endParaRPr sz="1400"/>
          </a:p>
          <a:p>
            <a:pPr indent="-191769" lvl="3" marL="1600200" rtl="0" algn="just">
              <a:lnSpc>
                <a:spcPct val="115000"/>
              </a:lnSpc>
              <a:spcBef>
                <a:spcPts val="0"/>
              </a:spcBef>
              <a:spcAft>
                <a:spcPts val="0"/>
              </a:spcAft>
              <a:buSzPts val="1400"/>
              <a:buChar char="▪"/>
            </a:pPr>
            <a:r>
              <a:rPr lang="en-US" sz="1400"/>
              <a:t>Any point not actually on the boundary, but within the diagram</a:t>
            </a:r>
            <a:endParaRPr sz="1400"/>
          </a:p>
          <a:p>
            <a:pPr indent="-179070" lvl="4" marL="2057400" rtl="0" algn="just">
              <a:lnSpc>
                <a:spcPct val="115000"/>
              </a:lnSpc>
              <a:spcBef>
                <a:spcPts val="0"/>
              </a:spcBef>
              <a:spcAft>
                <a:spcPts val="0"/>
              </a:spcAft>
              <a:buSzPts val="1200"/>
              <a:buChar char="▪"/>
            </a:pPr>
            <a:r>
              <a:rPr lang="en-US"/>
              <a:t>Represents some mixture of the pure spectrum colors</a:t>
            </a:r>
            <a:endParaRPr/>
          </a:p>
          <a:p>
            <a:pPr indent="-191769" lvl="3" marL="1600200" rtl="0" algn="just">
              <a:lnSpc>
                <a:spcPct val="115000"/>
              </a:lnSpc>
              <a:spcBef>
                <a:spcPts val="0"/>
              </a:spcBef>
              <a:spcAft>
                <a:spcPts val="0"/>
              </a:spcAft>
              <a:buSzPts val="1400"/>
              <a:buChar char="▪"/>
            </a:pPr>
            <a:r>
              <a:rPr lang="en-US" sz="1400"/>
              <a:t>The point of equal energy shown in Fig. 6.5</a:t>
            </a:r>
            <a:endParaRPr sz="1400"/>
          </a:p>
          <a:p>
            <a:pPr indent="-179070" lvl="4" marL="2057400" rtl="0" algn="just">
              <a:lnSpc>
                <a:spcPct val="115000"/>
              </a:lnSpc>
              <a:spcBef>
                <a:spcPts val="0"/>
              </a:spcBef>
              <a:spcAft>
                <a:spcPts val="0"/>
              </a:spcAft>
              <a:buSzPts val="1200"/>
              <a:buChar char="▪"/>
            </a:pPr>
            <a:r>
              <a:rPr lang="en-US"/>
              <a:t>Corresponds to equal fractions of the three primary colors</a:t>
            </a:r>
            <a:endParaRPr/>
          </a:p>
          <a:p>
            <a:pPr indent="-179070" lvl="4" marL="2057400" rtl="0" algn="just">
              <a:lnSpc>
                <a:spcPct val="115000"/>
              </a:lnSpc>
              <a:spcBef>
                <a:spcPts val="0"/>
              </a:spcBef>
              <a:spcAft>
                <a:spcPts val="0"/>
              </a:spcAft>
              <a:buSzPts val="1200"/>
              <a:buChar char="▪"/>
            </a:pPr>
            <a:r>
              <a:rPr lang="en-US"/>
              <a:t>Represents the CIE standard for white light</a:t>
            </a:r>
            <a:endParaRPr/>
          </a:p>
          <a:p>
            <a:pPr indent="-191769" lvl="3" marL="1600200" rtl="0" algn="just">
              <a:lnSpc>
                <a:spcPct val="115000"/>
              </a:lnSpc>
              <a:spcBef>
                <a:spcPts val="0"/>
              </a:spcBef>
              <a:spcAft>
                <a:spcPts val="0"/>
              </a:spcAft>
              <a:buSzPts val="1400"/>
              <a:buChar char="▪"/>
            </a:pPr>
            <a:r>
              <a:rPr lang="en-US" sz="1400"/>
              <a:t>Any point located on the boundary of the chromaticity chart </a:t>
            </a:r>
            <a:endParaRPr sz="1400"/>
          </a:p>
          <a:p>
            <a:pPr indent="-179070" lvl="4" marL="2057400" rtl="0" algn="just">
              <a:lnSpc>
                <a:spcPct val="115000"/>
              </a:lnSpc>
              <a:spcBef>
                <a:spcPts val="0"/>
              </a:spcBef>
              <a:spcAft>
                <a:spcPts val="0"/>
              </a:spcAft>
              <a:buSzPts val="1200"/>
              <a:buChar char="▪"/>
            </a:pPr>
            <a:r>
              <a:rPr lang="en-US"/>
              <a:t>Fully saturated</a:t>
            </a:r>
            <a:endParaRPr/>
          </a:p>
          <a:p>
            <a:pPr indent="-191769" lvl="3" marL="1600200" rtl="0" algn="just">
              <a:lnSpc>
                <a:spcPct val="115000"/>
              </a:lnSpc>
              <a:spcBef>
                <a:spcPts val="0"/>
              </a:spcBef>
              <a:spcAft>
                <a:spcPts val="0"/>
              </a:spcAft>
              <a:buSzPts val="1400"/>
              <a:buChar char="▪"/>
            </a:pPr>
            <a:r>
              <a:rPr lang="en-US" sz="1400"/>
              <a:t>As a point leaves the boundary and approaches the point of equal energy</a:t>
            </a:r>
            <a:endParaRPr sz="1400"/>
          </a:p>
          <a:p>
            <a:pPr indent="-179070" lvl="4" marL="2057400" rtl="0" algn="just">
              <a:lnSpc>
                <a:spcPct val="115000"/>
              </a:lnSpc>
              <a:spcBef>
                <a:spcPts val="0"/>
              </a:spcBef>
              <a:spcAft>
                <a:spcPts val="0"/>
              </a:spcAft>
              <a:buSzPts val="1200"/>
              <a:buChar char="▪"/>
            </a:pPr>
            <a:r>
              <a:rPr lang="en-US"/>
              <a:t>More white light is added to the color</a:t>
            </a:r>
            <a:endParaRPr/>
          </a:p>
          <a:p>
            <a:pPr indent="-179070" lvl="4" marL="2057400" rtl="0" algn="just">
              <a:lnSpc>
                <a:spcPct val="115000"/>
              </a:lnSpc>
              <a:spcBef>
                <a:spcPts val="0"/>
              </a:spcBef>
              <a:spcAft>
                <a:spcPts val="0"/>
              </a:spcAft>
              <a:buSzPts val="1200"/>
              <a:buChar char="▪"/>
            </a:pPr>
            <a:r>
              <a:rPr lang="en-US"/>
              <a:t>Becomes less saturated</a:t>
            </a:r>
            <a:endParaRPr/>
          </a:p>
          <a:p>
            <a:pPr indent="-191769" lvl="3" marL="1600200" rtl="0" algn="just">
              <a:lnSpc>
                <a:spcPct val="115000"/>
              </a:lnSpc>
              <a:spcBef>
                <a:spcPts val="0"/>
              </a:spcBef>
              <a:spcAft>
                <a:spcPts val="0"/>
              </a:spcAft>
              <a:buSzPts val="1400"/>
              <a:buChar char="▪"/>
            </a:pPr>
            <a:r>
              <a:rPr lang="en-US" sz="1400"/>
              <a:t>The saturation at the point of equal energy</a:t>
            </a:r>
            <a:endParaRPr sz="1400"/>
          </a:p>
          <a:p>
            <a:pPr indent="-179070" lvl="4" marL="2057400" rtl="0" algn="just">
              <a:lnSpc>
                <a:spcPct val="115000"/>
              </a:lnSpc>
              <a:spcBef>
                <a:spcPts val="0"/>
              </a:spcBef>
              <a:spcAft>
                <a:spcPts val="0"/>
              </a:spcAft>
              <a:buSzPts val="1200"/>
              <a:buChar char="▪"/>
            </a:pPr>
            <a:r>
              <a:rPr lang="en-US"/>
              <a:t>Zero</a:t>
            </a:r>
            <a:endParaRPr/>
          </a:p>
        </p:txBody>
      </p:sp>
      <p:sp>
        <p:nvSpPr>
          <p:cNvPr id="1399" name="Google Shape;1399;ge4806ca4c1_0_1279"/>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1400" name="Google Shape;1400;ge4806ca4c1_0_1279"/>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01" name="Google Shape;1401;ge4806ca4c1_0_1279"/>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ge4806ca4c1_0_1289"/>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1407" name="Google Shape;1407;ge4806ca4c1_0_1289"/>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lnSpcReduction="20000"/>
          </a:bodyPr>
          <a:lstStyle/>
          <a:p>
            <a:pPr indent="-229870" lvl="0" marL="228600" rtl="0" algn="just">
              <a:spcBef>
                <a:spcPts val="500"/>
              </a:spcBef>
              <a:spcAft>
                <a:spcPts val="0"/>
              </a:spcAft>
              <a:buSzPts val="2000"/>
              <a:buFont typeface="Rockwell"/>
              <a:buChar char="▪"/>
            </a:pPr>
            <a:r>
              <a:rPr b="1" lang="en-US" sz="2000"/>
              <a:t>Color Image Processing</a:t>
            </a:r>
            <a:endParaRPr sz="1600"/>
          </a:p>
          <a:p>
            <a:pPr indent="-217169" lvl="1" marL="685800" rtl="0" algn="just">
              <a:lnSpc>
                <a:spcPct val="115000"/>
              </a:lnSpc>
              <a:spcBef>
                <a:spcPts val="0"/>
              </a:spcBef>
              <a:spcAft>
                <a:spcPts val="0"/>
              </a:spcAft>
              <a:buSzPts val="1800"/>
              <a:buChar char="▪"/>
            </a:pPr>
            <a:r>
              <a:rPr lang="en-US" sz="1800"/>
              <a:t>Color Fundamentals</a:t>
            </a:r>
            <a:endParaRPr sz="1800"/>
          </a:p>
          <a:p>
            <a:pPr indent="-204469" lvl="2" marL="1143000" rtl="0" algn="just">
              <a:lnSpc>
                <a:spcPct val="115000"/>
              </a:lnSpc>
              <a:spcBef>
                <a:spcPts val="0"/>
              </a:spcBef>
              <a:spcAft>
                <a:spcPts val="0"/>
              </a:spcAft>
              <a:buSzPts val="1600"/>
              <a:buChar char="▪"/>
            </a:pPr>
            <a:r>
              <a:rPr b="1" i="1" lang="en-US" sz="1600"/>
              <a:t>CIE Chromaticity Diagram</a:t>
            </a:r>
            <a:endParaRPr b="1" i="1" sz="1600"/>
          </a:p>
          <a:p>
            <a:pPr indent="-191769" lvl="3" marL="1600200" rtl="0" algn="just">
              <a:lnSpc>
                <a:spcPct val="115000"/>
              </a:lnSpc>
              <a:spcBef>
                <a:spcPts val="0"/>
              </a:spcBef>
              <a:spcAft>
                <a:spcPts val="0"/>
              </a:spcAft>
              <a:buSzPts val="1400"/>
              <a:buChar char="▪"/>
            </a:pPr>
            <a:r>
              <a:rPr lang="en-US" sz="1400"/>
              <a:t>Useful for color mixing </a:t>
            </a:r>
            <a:endParaRPr sz="1400"/>
          </a:p>
          <a:p>
            <a:pPr indent="-191769" lvl="3" marL="1600200" rtl="0" algn="just">
              <a:lnSpc>
                <a:spcPct val="115000"/>
              </a:lnSpc>
              <a:spcBef>
                <a:spcPts val="0"/>
              </a:spcBef>
              <a:spcAft>
                <a:spcPts val="0"/>
              </a:spcAft>
              <a:buSzPts val="1400"/>
              <a:buChar char="▪"/>
            </a:pPr>
            <a:r>
              <a:rPr lang="en-US" sz="1400"/>
              <a:t>Straight-line segment joining any two points </a:t>
            </a:r>
            <a:endParaRPr sz="1400"/>
          </a:p>
          <a:p>
            <a:pPr indent="-179070" lvl="4" marL="2057400" rtl="0" algn="just">
              <a:lnSpc>
                <a:spcPct val="115000"/>
              </a:lnSpc>
              <a:spcBef>
                <a:spcPts val="0"/>
              </a:spcBef>
              <a:spcAft>
                <a:spcPts val="0"/>
              </a:spcAft>
              <a:buSzPts val="1200"/>
              <a:buChar char="▪"/>
            </a:pPr>
            <a:r>
              <a:rPr lang="en-US"/>
              <a:t>Defines all the different color variations </a:t>
            </a:r>
            <a:endParaRPr/>
          </a:p>
          <a:p>
            <a:pPr indent="-179070" lvl="4" marL="2057400" rtl="0" algn="just">
              <a:lnSpc>
                <a:spcPct val="115000"/>
              </a:lnSpc>
              <a:spcBef>
                <a:spcPts val="0"/>
              </a:spcBef>
              <a:spcAft>
                <a:spcPts val="0"/>
              </a:spcAft>
              <a:buSzPts val="1200"/>
              <a:buChar char="▪"/>
            </a:pPr>
            <a:r>
              <a:rPr lang="en-US"/>
              <a:t>Obtained by combining these two colors additively</a:t>
            </a:r>
            <a:endParaRPr/>
          </a:p>
          <a:p>
            <a:pPr indent="-191769" lvl="3" marL="1600200" rtl="0" algn="just">
              <a:lnSpc>
                <a:spcPct val="115000"/>
              </a:lnSpc>
              <a:spcBef>
                <a:spcPts val="0"/>
              </a:spcBef>
              <a:spcAft>
                <a:spcPts val="0"/>
              </a:spcAft>
              <a:buSzPts val="1400"/>
              <a:buChar char="▪"/>
            </a:pPr>
            <a:r>
              <a:rPr lang="en-US" sz="1400"/>
              <a:t>Consider, for example, a straight line drawn from the red to the green points shown in Fig. 6.5</a:t>
            </a:r>
            <a:endParaRPr sz="1400"/>
          </a:p>
          <a:p>
            <a:pPr indent="-191769" lvl="3" marL="1600200" rtl="0" algn="just">
              <a:lnSpc>
                <a:spcPct val="115000"/>
              </a:lnSpc>
              <a:spcBef>
                <a:spcPts val="0"/>
              </a:spcBef>
              <a:spcAft>
                <a:spcPts val="0"/>
              </a:spcAft>
              <a:buSzPts val="1400"/>
              <a:buChar char="▪"/>
            </a:pPr>
            <a:r>
              <a:rPr lang="en-US" sz="1400"/>
              <a:t>If there is more red than green light</a:t>
            </a:r>
            <a:endParaRPr sz="1400"/>
          </a:p>
          <a:p>
            <a:pPr indent="-179070" lvl="4" marL="2057400" rtl="0" algn="just">
              <a:lnSpc>
                <a:spcPct val="115000"/>
              </a:lnSpc>
              <a:spcBef>
                <a:spcPts val="0"/>
              </a:spcBef>
              <a:spcAft>
                <a:spcPts val="0"/>
              </a:spcAft>
              <a:buSzPts val="1200"/>
              <a:buChar char="▪"/>
            </a:pPr>
            <a:r>
              <a:rPr lang="en-US"/>
              <a:t>The exact point representing the new color will be on the line segment</a:t>
            </a:r>
            <a:endParaRPr/>
          </a:p>
          <a:p>
            <a:pPr indent="-179070" lvl="4" marL="2057400" rtl="0" algn="just">
              <a:lnSpc>
                <a:spcPct val="115000"/>
              </a:lnSpc>
              <a:spcBef>
                <a:spcPts val="0"/>
              </a:spcBef>
              <a:spcAft>
                <a:spcPts val="0"/>
              </a:spcAft>
              <a:buSzPts val="1200"/>
              <a:buChar char="▪"/>
            </a:pPr>
            <a:r>
              <a:rPr lang="en-US"/>
              <a:t>Closer to the red point than to the green point</a:t>
            </a:r>
            <a:endParaRPr/>
          </a:p>
          <a:p>
            <a:pPr indent="-191769" lvl="3" marL="1600200" rtl="0" algn="just">
              <a:lnSpc>
                <a:spcPct val="115000"/>
              </a:lnSpc>
              <a:spcBef>
                <a:spcPts val="0"/>
              </a:spcBef>
              <a:spcAft>
                <a:spcPts val="0"/>
              </a:spcAft>
              <a:buSzPts val="1400"/>
              <a:buChar char="▪"/>
            </a:pPr>
            <a:r>
              <a:rPr lang="en-US" sz="1400"/>
              <a:t>A line drawn from the point of equal energy to any point on the boundary</a:t>
            </a:r>
            <a:endParaRPr sz="1400"/>
          </a:p>
          <a:p>
            <a:pPr indent="-179070" lvl="4" marL="2057400" rtl="0" algn="just">
              <a:lnSpc>
                <a:spcPct val="115000"/>
              </a:lnSpc>
              <a:spcBef>
                <a:spcPts val="0"/>
              </a:spcBef>
              <a:spcAft>
                <a:spcPts val="0"/>
              </a:spcAft>
              <a:buSzPts val="1200"/>
              <a:buChar char="▪"/>
            </a:pPr>
            <a:r>
              <a:rPr lang="en-US"/>
              <a:t>Define all the shades of that particular spectrum color</a:t>
            </a:r>
            <a:endParaRPr/>
          </a:p>
          <a:p>
            <a:pPr indent="-191769" lvl="3" marL="1600200" rtl="0" algn="just">
              <a:lnSpc>
                <a:spcPct val="115000"/>
              </a:lnSpc>
              <a:spcBef>
                <a:spcPts val="0"/>
              </a:spcBef>
              <a:spcAft>
                <a:spcPts val="0"/>
              </a:spcAft>
              <a:buSzPts val="1400"/>
              <a:buChar char="▪"/>
            </a:pPr>
            <a:r>
              <a:rPr lang="en-US" sz="1400"/>
              <a:t>To determine the range of colors that can be obtained from any three given colors</a:t>
            </a:r>
            <a:endParaRPr sz="1400"/>
          </a:p>
          <a:p>
            <a:pPr indent="-179070" lvl="4" marL="2057400" rtl="0" algn="just">
              <a:lnSpc>
                <a:spcPct val="115000"/>
              </a:lnSpc>
              <a:spcBef>
                <a:spcPts val="0"/>
              </a:spcBef>
              <a:spcAft>
                <a:spcPts val="0"/>
              </a:spcAft>
              <a:buSzPts val="1200"/>
              <a:buChar char="▪"/>
            </a:pPr>
            <a:r>
              <a:rPr lang="en-US"/>
              <a:t>Simply draw connecting lines to each of the three color points</a:t>
            </a:r>
            <a:endParaRPr/>
          </a:p>
          <a:p>
            <a:pPr indent="-179070" lvl="4" marL="2057400" rtl="0" algn="just">
              <a:lnSpc>
                <a:spcPct val="115000"/>
              </a:lnSpc>
              <a:spcBef>
                <a:spcPts val="0"/>
              </a:spcBef>
              <a:spcAft>
                <a:spcPts val="0"/>
              </a:spcAft>
              <a:buSzPts val="1200"/>
              <a:buChar char="▪"/>
            </a:pPr>
            <a:r>
              <a:rPr lang="en-US"/>
              <a:t>The result is a triangle</a:t>
            </a:r>
            <a:endParaRPr/>
          </a:p>
          <a:p>
            <a:pPr indent="-179070" lvl="4" marL="2057400" rtl="0" algn="just">
              <a:lnSpc>
                <a:spcPct val="115000"/>
              </a:lnSpc>
              <a:spcBef>
                <a:spcPts val="0"/>
              </a:spcBef>
              <a:spcAft>
                <a:spcPts val="0"/>
              </a:spcAft>
              <a:buSzPts val="1200"/>
              <a:buChar char="▪"/>
            </a:pPr>
            <a:r>
              <a:rPr lang="en-US"/>
              <a:t>Any color inside the triangle, or on its boundary, can be produced by various combinations of the three vertex colors</a:t>
            </a:r>
            <a:endParaRPr/>
          </a:p>
        </p:txBody>
      </p:sp>
      <p:sp>
        <p:nvSpPr>
          <p:cNvPr id="1408" name="Google Shape;1408;ge4806ca4c1_0_1289"/>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1409" name="Google Shape;1409;ge4806ca4c1_0_1289"/>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10" name="Google Shape;1410;ge4806ca4c1_0_1289"/>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ge4806ca4c1_0_1298"/>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1416" name="Google Shape;1416;ge4806ca4c1_0_1298"/>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a:bodyPr>
          <a:lstStyle/>
          <a:p>
            <a:pPr indent="-229870" lvl="0" marL="228600" rtl="0" algn="just">
              <a:spcBef>
                <a:spcPts val="500"/>
              </a:spcBef>
              <a:spcAft>
                <a:spcPts val="0"/>
              </a:spcAft>
              <a:buSzPts val="2000"/>
              <a:buFont typeface="Rockwell"/>
              <a:buChar char="▪"/>
            </a:pPr>
            <a:r>
              <a:rPr b="1" lang="en-US" sz="2000"/>
              <a:t>Color Image Processing</a:t>
            </a:r>
            <a:endParaRPr sz="1600"/>
          </a:p>
          <a:p>
            <a:pPr indent="-217169" lvl="1" marL="685800" rtl="0" algn="just">
              <a:lnSpc>
                <a:spcPct val="115000"/>
              </a:lnSpc>
              <a:spcBef>
                <a:spcPts val="0"/>
              </a:spcBef>
              <a:spcAft>
                <a:spcPts val="0"/>
              </a:spcAft>
              <a:buSzPts val="1800"/>
              <a:buChar char="▪"/>
            </a:pPr>
            <a:r>
              <a:rPr lang="en-US" sz="1800"/>
              <a:t>Color Fundamentals</a:t>
            </a:r>
            <a:endParaRPr sz="1800"/>
          </a:p>
          <a:p>
            <a:pPr indent="-204469" lvl="2" marL="1143000" rtl="0" algn="just">
              <a:lnSpc>
                <a:spcPct val="115000"/>
              </a:lnSpc>
              <a:spcBef>
                <a:spcPts val="0"/>
              </a:spcBef>
              <a:spcAft>
                <a:spcPts val="0"/>
              </a:spcAft>
              <a:buSzPts val="1600"/>
              <a:buChar char="▪"/>
            </a:pPr>
            <a:r>
              <a:rPr b="1" i="1" lang="en-US" sz="1600"/>
              <a:t>CIE Chromaticity Diagram</a:t>
            </a:r>
            <a:endParaRPr b="1" i="1" sz="1600"/>
          </a:p>
          <a:p>
            <a:pPr indent="-191769" lvl="3" marL="1600200" rtl="0" algn="just">
              <a:lnSpc>
                <a:spcPct val="115000"/>
              </a:lnSpc>
              <a:spcBef>
                <a:spcPts val="0"/>
              </a:spcBef>
              <a:spcAft>
                <a:spcPts val="0"/>
              </a:spcAft>
              <a:buSzPts val="1400"/>
              <a:buChar char="▪"/>
            </a:pPr>
            <a:r>
              <a:rPr lang="en-US" sz="1400"/>
              <a:t>A triangle with vertices at any three fixed colors </a:t>
            </a:r>
            <a:endParaRPr sz="1400"/>
          </a:p>
          <a:p>
            <a:pPr indent="-179070" lvl="4" marL="2057400" rtl="0" algn="just">
              <a:lnSpc>
                <a:spcPct val="115000"/>
              </a:lnSpc>
              <a:spcBef>
                <a:spcPts val="0"/>
              </a:spcBef>
              <a:spcAft>
                <a:spcPts val="0"/>
              </a:spcAft>
              <a:buSzPts val="1200"/>
              <a:buChar char="▪"/>
            </a:pPr>
            <a:r>
              <a:rPr lang="en-US"/>
              <a:t>Cannot enclose the entire color region in Fig. 6.5</a:t>
            </a:r>
            <a:endParaRPr/>
          </a:p>
          <a:p>
            <a:pPr indent="-191769" lvl="3" marL="1600200" rtl="0" algn="just">
              <a:lnSpc>
                <a:spcPct val="115000"/>
              </a:lnSpc>
              <a:spcBef>
                <a:spcPts val="0"/>
              </a:spcBef>
              <a:spcAft>
                <a:spcPts val="0"/>
              </a:spcAft>
              <a:buSzPts val="1400"/>
              <a:buChar char="▪"/>
            </a:pPr>
            <a:r>
              <a:rPr lang="en-US" sz="1400"/>
              <a:t>Not all colors can be obtained with three single, fixed primaries, because three colors form a triangle</a:t>
            </a:r>
            <a:endParaRPr sz="1400"/>
          </a:p>
          <a:p>
            <a:pPr indent="-191769" lvl="3" marL="1600200" rtl="0" algn="just">
              <a:lnSpc>
                <a:spcPct val="115000"/>
              </a:lnSpc>
              <a:spcBef>
                <a:spcPts val="0"/>
              </a:spcBef>
              <a:spcAft>
                <a:spcPts val="0"/>
              </a:spcAft>
              <a:buSzPts val="1400"/>
              <a:buChar char="▪"/>
            </a:pPr>
            <a:r>
              <a:rPr lang="en-US" sz="1400"/>
              <a:t>The triangle in Fig. 6.6 </a:t>
            </a:r>
            <a:endParaRPr sz="1400"/>
          </a:p>
          <a:p>
            <a:pPr indent="-179070" lvl="4" marL="2057400" rtl="0" algn="just">
              <a:lnSpc>
                <a:spcPct val="115000"/>
              </a:lnSpc>
              <a:spcBef>
                <a:spcPts val="0"/>
              </a:spcBef>
              <a:spcAft>
                <a:spcPts val="0"/>
              </a:spcAft>
              <a:buSzPts val="1200"/>
              <a:buChar char="▪"/>
            </a:pPr>
            <a:r>
              <a:rPr lang="en-US"/>
              <a:t>Shows a range of colors (called the </a:t>
            </a:r>
            <a:r>
              <a:rPr b="1" i="1" lang="en-US"/>
              <a:t>color gamut</a:t>
            </a:r>
            <a:r>
              <a:rPr lang="en-US"/>
              <a:t>) produced by RGB monitors</a:t>
            </a:r>
            <a:endParaRPr/>
          </a:p>
          <a:p>
            <a:pPr indent="-191769" lvl="3" marL="1600200" rtl="0" algn="just">
              <a:lnSpc>
                <a:spcPct val="115000"/>
              </a:lnSpc>
              <a:spcBef>
                <a:spcPts val="0"/>
              </a:spcBef>
              <a:spcAft>
                <a:spcPts val="0"/>
              </a:spcAft>
              <a:buSzPts val="1400"/>
              <a:buChar char="▪"/>
            </a:pPr>
            <a:r>
              <a:rPr lang="en-US" sz="1400"/>
              <a:t>The shaded region inside the triangle </a:t>
            </a:r>
            <a:endParaRPr sz="1400"/>
          </a:p>
          <a:p>
            <a:pPr indent="-179070" lvl="4" marL="2057400" rtl="0" algn="just">
              <a:lnSpc>
                <a:spcPct val="115000"/>
              </a:lnSpc>
              <a:spcBef>
                <a:spcPts val="0"/>
              </a:spcBef>
              <a:spcAft>
                <a:spcPts val="0"/>
              </a:spcAft>
              <a:buSzPts val="1200"/>
              <a:buChar char="▪"/>
            </a:pPr>
            <a:r>
              <a:rPr lang="en-US"/>
              <a:t>Illustrates the color gamut of today’s high-quality color printing devices</a:t>
            </a:r>
            <a:endParaRPr/>
          </a:p>
          <a:p>
            <a:pPr indent="-191769" lvl="3" marL="1600200" rtl="0" algn="just">
              <a:lnSpc>
                <a:spcPct val="115000"/>
              </a:lnSpc>
              <a:spcBef>
                <a:spcPts val="0"/>
              </a:spcBef>
              <a:spcAft>
                <a:spcPts val="0"/>
              </a:spcAft>
              <a:buSzPts val="1400"/>
              <a:buChar char="▪"/>
            </a:pPr>
            <a:r>
              <a:rPr lang="en-US" sz="1400"/>
              <a:t>The boundary of the color printing gamut</a:t>
            </a:r>
            <a:endParaRPr sz="1400"/>
          </a:p>
          <a:p>
            <a:pPr indent="-179070" lvl="4" marL="2057400" rtl="0" algn="just">
              <a:lnSpc>
                <a:spcPct val="115000"/>
              </a:lnSpc>
              <a:spcBef>
                <a:spcPts val="0"/>
              </a:spcBef>
              <a:spcAft>
                <a:spcPts val="0"/>
              </a:spcAft>
              <a:buSzPts val="1200"/>
              <a:buChar char="▪"/>
            </a:pPr>
            <a:r>
              <a:rPr lang="en-US"/>
              <a:t>Irregular</a:t>
            </a:r>
            <a:endParaRPr/>
          </a:p>
          <a:p>
            <a:pPr indent="-179070" lvl="4" marL="2057400" rtl="0" algn="just">
              <a:lnSpc>
                <a:spcPct val="115000"/>
              </a:lnSpc>
              <a:spcBef>
                <a:spcPts val="0"/>
              </a:spcBef>
              <a:spcAft>
                <a:spcPts val="0"/>
              </a:spcAft>
              <a:buSzPts val="1200"/>
              <a:buChar char="▪"/>
            </a:pPr>
            <a:r>
              <a:rPr lang="en-US"/>
              <a:t>Color printing is a combination of additive and subtractive color mixing</a:t>
            </a:r>
            <a:endParaRPr/>
          </a:p>
          <a:p>
            <a:pPr indent="-179070" lvl="4" marL="2057400" rtl="0" algn="just">
              <a:lnSpc>
                <a:spcPct val="115000"/>
              </a:lnSpc>
              <a:spcBef>
                <a:spcPts val="0"/>
              </a:spcBef>
              <a:spcAft>
                <a:spcPts val="0"/>
              </a:spcAft>
              <a:buSzPts val="1200"/>
              <a:buChar char="▪"/>
            </a:pPr>
            <a:r>
              <a:rPr lang="en-US"/>
              <a:t>Process that is much more difficult to control than that of displaying colors on a monitor</a:t>
            </a:r>
            <a:endParaRPr/>
          </a:p>
          <a:p>
            <a:pPr indent="-179070" lvl="4" marL="2057400" rtl="0" algn="just">
              <a:lnSpc>
                <a:spcPct val="115000"/>
              </a:lnSpc>
              <a:spcBef>
                <a:spcPts val="0"/>
              </a:spcBef>
              <a:spcAft>
                <a:spcPts val="0"/>
              </a:spcAft>
              <a:buSzPts val="1200"/>
              <a:buChar char="▪"/>
            </a:pPr>
            <a:r>
              <a:rPr lang="en-US"/>
              <a:t>Based on the addition of three highly controllable light primaries</a:t>
            </a:r>
            <a:endParaRPr/>
          </a:p>
        </p:txBody>
      </p:sp>
      <p:sp>
        <p:nvSpPr>
          <p:cNvPr id="1417" name="Google Shape;1417;ge4806ca4c1_0_1298"/>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1418" name="Google Shape;1418;ge4806ca4c1_0_1298"/>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19" name="Google Shape;1419;ge4806ca4c1_0_1298"/>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sp>
        <p:nvSpPr>
          <p:cNvPr id="1424" name="Google Shape;1424;ge4806ca4c1_0_1307"/>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1425" name="Google Shape;1425;ge4806ca4c1_0_1307"/>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1426" name="Google Shape;1426;ge4806ca4c1_0_1307"/>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27" name="Google Shape;1427;ge4806ca4c1_0_1307"/>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pic>
        <p:nvPicPr>
          <p:cNvPr id="1428" name="Google Shape;1428;ge4806ca4c1_0_1307"/>
          <p:cNvPicPr preferRelativeResize="0"/>
          <p:nvPr/>
        </p:nvPicPr>
        <p:blipFill>
          <a:blip r:embed="rId3">
            <a:alphaModFix/>
          </a:blip>
          <a:stretch>
            <a:fillRect/>
          </a:stretch>
        </p:blipFill>
        <p:spPr>
          <a:xfrm>
            <a:off x="4935725" y="635538"/>
            <a:ext cx="6448557" cy="55869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ge39b8035f7_0_29"/>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443" name="Google Shape;443;ge39b8035f7_0_29"/>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lnSpcReduction="10000"/>
          </a:bodyPr>
          <a:lstStyle/>
          <a:p>
            <a:pPr indent="-229870" lvl="0" marL="228600" rtl="0" algn="just">
              <a:spcBef>
                <a:spcPts val="500"/>
              </a:spcBef>
              <a:spcAft>
                <a:spcPts val="0"/>
              </a:spcAft>
              <a:buSzPts val="2000"/>
              <a:buChar char="▪"/>
            </a:pPr>
            <a:r>
              <a:rPr b="1" lang="en-US" sz="2000"/>
              <a:t>The Origin of Digital Image Processing</a:t>
            </a:r>
            <a:endParaRPr b="1" sz="2000">
              <a:solidFill>
                <a:srgbClr val="000000"/>
              </a:solidFill>
            </a:endParaRPr>
          </a:p>
          <a:p>
            <a:pPr indent="0" lvl="0" marL="0" rtl="0" algn="just">
              <a:lnSpc>
                <a:spcPct val="140000"/>
              </a:lnSpc>
              <a:spcBef>
                <a:spcPts val="1000"/>
              </a:spcBef>
              <a:spcAft>
                <a:spcPts val="0"/>
              </a:spcAft>
              <a:buNone/>
            </a:pPr>
            <a:r>
              <a:t/>
            </a:r>
            <a:endParaRPr>
              <a:solidFill>
                <a:srgbClr val="000000"/>
              </a:solidFill>
            </a:endParaRPr>
          </a:p>
          <a:p>
            <a:pPr indent="0" lvl="0" marL="0" rtl="0" algn="just">
              <a:lnSpc>
                <a:spcPct val="140000"/>
              </a:lnSpc>
              <a:spcBef>
                <a:spcPts val="1000"/>
              </a:spcBef>
              <a:spcAft>
                <a:spcPts val="0"/>
              </a:spcAft>
              <a:buNone/>
            </a:pPr>
            <a:r>
              <a:t/>
            </a:r>
            <a:endParaRPr>
              <a:solidFill>
                <a:srgbClr val="000000"/>
              </a:solidFill>
            </a:endParaRPr>
          </a:p>
          <a:p>
            <a:pPr indent="0" lvl="0" marL="0" rtl="0" algn="just">
              <a:lnSpc>
                <a:spcPct val="140000"/>
              </a:lnSpc>
              <a:spcBef>
                <a:spcPts val="1000"/>
              </a:spcBef>
              <a:spcAft>
                <a:spcPts val="0"/>
              </a:spcAft>
              <a:buNone/>
            </a:pPr>
            <a:r>
              <a:t/>
            </a:r>
            <a:endParaRPr>
              <a:solidFill>
                <a:srgbClr val="000000"/>
              </a:solidFill>
            </a:endParaRPr>
          </a:p>
          <a:p>
            <a:pPr indent="0" lvl="0" marL="0" rtl="0" algn="just">
              <a:lnSpc>
                <a:spcPct val="140000"/>
              </a:lnSpc>
              <a:spcBef>
                <a:spcPts val="1000"/>
              </a:spcBef>
              <a:spcAft>
                <a:spcPts val="0"/>
              </a:spcAft>
              <a:buNone/>
            </a:pPr>
            <a:r>
              <a:t/>
            </a:r>
            <a:endParaRPr>
              <a:solidFill>
                <a:srgbClr val="000000"/>
              </a:solidFill>
            </a:endParaRPr>
          </a:p>
          <a:p>
            <a:pPr indent="0" lvl="0" marL="0" rtl="0" algn="just">
              <a:lnSpc>
                <a:spcPct val="140000"/>
              </a:lnSpc>
              <a:spcBef>
                <a:spcPts val="1000"/>
              </a:spcBef>
              <a:spcAft>
                <a:spcPts val="0"/>
              </a:spcAft>
              <a:buNone/>
            </a:pPr>
            <a:r>
              <a:t/>
            </a:r>
            <a:endParaRPr>
              <a:solidFill>
                <a:srgbClr val="000000"/>
              </a:solidFill>
            </a:endParaRPr>
          </a:p>
          <a:p>
            <a:pPr indent="0" lvl="0" marL="0" rtl="0" algn="just">
              <a:lnSpc>
                <a:spcPct val="140000"/>
              </a:lnSpc>
              <a:spcBef>
                <a:spcPts val="1000"/>
              </a:spcBef>
              <a:spcAft>
                <a:spcPts val="0"/>
              </a:spcAft>
              <a:buNone/>
            </a:pPr>
            <a:r>
              <a:t/>
            </a:r>
            <a:endParaRPr>
              <a:solidFill>
                <a:srgbClr val="000000"/>
              </a:solidFill>
            </a:endParaRPr>
          </a:p>
          <a:p>
            <a:pPr indent="0" lvl="0" marL="0" rtl="0" algn="just">
              <a:lnSpc>
                <a:spcPct val="140000"/>
              </a:lnSpc>
              <a:spcBef>
                <a:spcPts val="1000"/>
              </a:spcBef>
              <a:spcAft>
                <a:spcPts val="0"/>
              </a:spcAft>
              <a:buNone/>
            </a:pPr>
            <a:r>
              <a:t/>
            </a:r>
            <a:endParaRPr>
              <a:solidFill>
                <a:srgbClr val="000000"/>
              </a:solidFill>
            </a:endParaRPr>
          </a:p>
          <a:p>
            <a:pPr indent="0" lvl="0" marL="0" rtl="0" algn="just">
              <a:lnSpc>
                <a:spcPct val="140000"/>
              </a:lnSpc>
              <a:spcBef>
                <a:spcPts val="1000"/>
              </a:spcBef>
              <a:spcAft>
                <a:spcPts val="0"/>
              </a:spcAft>
              <a:buNone/>
            </a:pPr>
            <a:r>
              <a:t/>
            </a:r>
            <a:endParaRPr>
              <a:solidFill>
                <a:srgbClr val="000000"/>
              </a:solidFill>
            </a:endParaRPr>
          </a:p>
          <a:p>
            <a:pPr indent="0" lvl="0" marL="0" rtl="0" algn="just">
              <a:lnSpc>
                <a:spcPct val="140000"/>
              </a:lnSpc>
              <a:spcBef>
                <a:spcPts val="1000"/>
              </a:spcBef>
              <a:spcAft>
                <a:spcPts val="0"/>
              </a:spcAft>
              <a:buNone/>
            </a:pPr>
            <a:r>
              <a:t/>
            </a:r>
            <a:endParaRPr>
              <a:solidFill>
                <a:srgbClr val="000000"/>
              </a:solidFill>
            </a:endParaRPr>
          </a:p>
          <a:p>
            <a:pPr indent="0" lvl="0" marL="0" rtl="0" algn="just">
              <a:lnSpc>
                <a:spcPct val="140000"/>
              </a:lnSpc>
              <a:spcBef>
                <a:spcPts val="1000"/>
              </a:spcBef>
              <a:spcAft>
                <a:spcPts val="0"/>
              </a:spcAft>
              <a:buNone/>
            </a:pPr>
            <a:r>
              <a:t/>
            </a:r>
            <a:endParaRPr>
              <a:solidFill>
                <a:srgbClr val="000000"/>
              </a:solidFill>
            </a:endParaRPr>
          </a:p>
        </p:txBody>
      </p:sp>
      <p:sp>
        <p:nvSpPr>
          <p:cNvPr id="444" name="Google Shape;444;ge39b8035f7_0_29"/>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445" name="Google Shape;445;ge39b8035f7_0_29"/>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46" name="Google Shape;446;ge39b8035f7_0_29"/>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pic>
        <p:nvPicPr>
          <p:cNvPr id="447" name="Google Shape;447;ge39b8035f7_0_29"/>
          <p:cNvPicPr preferRelativeResize="0"/>
          <p:nvPr/>
        </p:nvPicPr>
        <p:blipFill>
          <a:blip r:embed="rId3">
            <a:alphaModFix/>
          </a:blip>
          <a:stretch>
            <a:fillRect/>
          </a:stretch>
        </p:blipFill>
        <p:spPr>
          <a:xfrm>
            <a:off x="4582135" y="1843550"/>
            <a:ext cx="7354627" cy="287790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ge4806ca4c1_0_1326"/>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1434" name="Google Shape;1434;ge4806ca4c1_0_1326"/>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1435" name="Google Shape;1435;ge4806ca4c1_0_1326"/>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36" name="Google Shape;1436;ge4806ca4c1_0_1326"/>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pic>
        <p:nvPicPr>
          <p:cNvPr id="1437" name="Google Shape;1437;ge4806ca4c1_0_1326"/>
          <p:cNvPicPr preferRelativeResize="0"/>
          <p:nvPr/>
        </p:nvPicPr>
        <p:blipFill>
          <a:blip r:embed="rId3">
            <a:alphaModFix/>
          </a:blip>
          <a:stretch>
            <a:fillRect/>
          </a:stretch>
        </p:blipFill>
        <p:spPr>
          <a:xfrm>
            <a:off x="5053350" y="640151"/>
            <a:ext cx="6494593" cy="558692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ge6acf12f00_0_0"/>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1443" name="Google Shape;1443;ge6acf12f00_0_0"/>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a:bodyPr>
          <a:lstStyle/>
          <a:p>
            <a:pPr indent="-229870" lvl="0" marL="228600" rtl="0" algn="just">
              <a:spcBef>
                <a:spcPts val="500"/>
              </a:spcBef>
              <a:spcAft>
                <a:spcPts val="0"/>
              </a:spcAft>
              <a:buSzPts val="2000"/>
              <a:buFont typeface="Rockwell"/>
              <a:buChar char="▪"/>
            </a:pPr>
            <a:r>
              <a:rPr b="1" lang="en-US" sz="2000"/>
              <a:t>Color Image Processing</a:t>
            </a:r>
            <a:endParaRPr sz="1600"/>
          </a:p>
          <a:p>
            <a:pPr indent="-217169" lvl="1" marL="685800" rtl="0" algn="just">
              <a:lnSpc>
                <a:spcPct val="115000"/>
              </a:lnSpc>
              <a:spcBef>
                <a:spcPts val="0"/>
              </a:spcBef>
              <a:spcAft>
                <a:spcPts val="0"/>
              </a:spcAft>
              <a:buSzPts val="1800"/>
              <a:buChar char="▪"/>
            </a:pPr>
            <a:r>
              <a:rPr lang="en-US" sz="1800"/>
              <a:t>Color Fundamentals</a:t>
            </a:r>
            <a:endParaRPr sz="1800"/>
          </a:p>
          <a:p>
            <a:pPr indent="-204469" lvl="2" marL="1143000" rtl="0" algn="just">
              <a:lnSpc>
                <a:spcPct val="115000"/>
              </a:lnSpc>
              <a:spcBef>
                <a:spcPts val="0"/>
              </a:spcBef>
              <a:spcAft>
                <a:spcPts val="0"/>
              </a:spcAft>
              <a:buSzPts val="1600"/>
              <a:buChar char="▪"/>
            </a:pPr>
            <a:r>
              <a:rPr b="1" i="1" lang="en-US" sz="1600"/>
              <a:t>CIE Chromaticity Diagram</a:t>
            </a:r>
            <a:endParaRPr b="1" i="1" sz="1600"/>
          </a:p>
          <a:p>
            <a:pPr indent="-191769" lvl="3" marL="1600200" rtl="0" algn="just">
              <a:lnSpc>
                <a:spcPct val="115000"/>
              </a:lnSpc>
              <a:spcBef>
                <a:spcPts val="0"/>
              </a:spcBef>
              <a:spcAft>
                <a:spcPts val="0"/>
              </a:spcAft>
              <a:buSzPts val="1400"/>
              <a:buChar char="▪"/>
            </a:pPr>
            <a:r>
              <a:rPr lang="en-US" sz="1400"/>
              <a:t>A triangle with vertices at any three fixed colors </a:t>
            </a:r>
            <a:endParaRPr sz="1400"/>
          </a:p>
          <a:p>
            <a:pPr indent="-179070" lvl="4" marL="2057400" rtl="0" algn="just">
              <a:lnSpc>
                <a:spcPct val="115000"/>
              </a:lnSpc>
              <a:spcBef>
                <a:spcPts val="0"/>
              </a:spcBef>
              <a:spcAft>
                <a:spcPts val="0"/>
              </a:spcAft>
              <a:buSzPts val="1200"/>
              <a:buChar char="▪"/>
            </a:pPr>
            <a:r>
              <a:rPr lang="en-US"/>
              <a:t>Cannot enclose the entire color region in Fig. 6.5</a:t>
            </a:r>
            <a:endParaRPr/>
          </a:p>
          <a:p>
            <a:pPr indent="-191769" lvl="3" marL="1600200" rtl="0" algn="just">
              <a:lnSpc>
                <a:spcPct val="115000"/>
              </a:lnSpc>
              <a:spcBef>
                <a:spcPts val="0"/>
              </a:spcBef>
              <a:spcAft>
                <a:spcPts val="0"/>
              </a:spcAft>
              <a:buSzPts val="1400"/>
              <a:buChar char="▪"/>
            </a:pPr>
            <a:r>
              <a:rPr lang="en-US" sz="1400"/>
              <a:t>Not all colors can be obtained with three single, fixed primaries, because three colors form a triangle</a:t>
            </a:r>
            <a:endParaRPr sz="1400"/>
          </a:p>
          <a:p>
            <a:pPr indent="-191769" lvl="3" marL="1600200" rtl="0" algn="just">
              <a:lnSpc>
                <a:spcPct val="115000"/>
              </a:lnSpc>
              <a:spcBef>
                <a:spcPts val="0"/>
              </a:spcBef>
              <a:spcAft>
                <a:spcPts val="0"/>
              </a:spcAft>
              <a:buSzPts val="1400"/>
              <a:buChar char="▪"/>
            </a:pPr>
            <a:r>
              <a:rPr lang="en-US" sz="1400"/>
              <a:t>The triangle in Fig. 6.6 </a:t>
            </a:r>
            <a:endParaRPr sz="1400"/>
          </a:p>
          <a:p>
            <a:pPr indent="-179070" lvl="4" marL="2057400" rtl="0" algn="just">
              <a:lnSpc>
                <a:spcPct val="115000"/>
              </a:lnSpc>
              <a:spcBef>
                <a:spcPts val="0"/>
              </a:spcBef>
              <a:spcAft>
                <a:spcPts val="0"/>
              </a:spcAft>
              <a:buSzPts val="1200"/>
              <a:buChar char="▪"/>
            </a:pPr>
            <a:r>
              <a:rPr lang="en-US"/>
              <a:t>Shows a range of colors (called the </a:t>
            </a:r>
            <a:r>
              <a:rPr b="1" i="1" lang="en-US"/>
              <a:t>color gamut</a:t>
            </a:r>
            <a:r>
              <a:rPr lang="en-US"/>
              <a:t>) produced by RGB monitors</a:t>
            </a:r>
            <a:endParaRPr/>
          </a:p>
          <a:p>
            <a:pPr indent="-191769" lvl="3" marL="1600200" rtl="0" algn="just">
              <a:lnSpc>
                <a:spcPct val="115000"/>
              </a:lnSpc>
              <a:spcBef>
                <a:spcPts val="0"/>
              </a:spcBef>
              <a:spcAft>
                <a:spcPts val="0"/>
              </a:spcAft>
              <a:buSzPts val="1400"/>
              <a:buChar char="▪"/>
            </a:pPr>
            <a:r>
              <a:rPr lang="en-US" sz="1400"/>
              <a:t>The shaded region inside the triangle </a:t>
            </a:r>
            <a:endParaRPr sz="1400"/>
          </a:p>
          <a:p>
            <a:pPr indent="-179070" lvl="4" marL="2057400" rtl="0" algn="just">
              <a:lnSpc>
                <a:spcPct val="115000"/>
              </a:lnSpc>
              <a:spcBef>
                <a:spcPts val="0"/>
              </a:spcBef>
              <a:spcAft>
                <a:spcPts val="0"/>
              </a:spcAft>
              <a:buSzPts val="1200"/>
              <a:buChar char="▪"/>
            </a:pPr>
            <a:r>
              <a:rPr lang="en-US"/>
              <a:t>Illustrates the color gamut of today’s high-quality color printing devices</a:t>
            </a:r>
            <a:endParaRPr/>
          </a:p>
          <a:p>
            <a:pPr indent="-191769" lvl="3" marL="1600200" rtl="0" algn="just">
              <a:lnSpc>
                <a:spcPct val="115000"/>
              </a:lnSpc>
              <a:spcBef>
                <a:spcPts val="0"/>
              </a:spcBef>
              <a:spcAft>
                <a:spcPts val="0"/>
              </a:spcAft>
              <a:buSzPts val="1400"/>
              <a:buChar char="▪"/>
            </a:pPr>
            <a:r>
              <a:rPr lang="en-US" sz="1400"/>
              <a:t>The boundary of the color printing gamut</a:t>
            </a:r>
            <a:endParaRPr sz="1400"/>
          </a:p>
          <a:p>
            <a:pPr indent="-179070" lvl="4" marL="2057400" rtl="0" algn="just">
              <a:lnSpc>
                <a:spcPct val="115000"/>
              </a:lnSpc>
              <a:spcBef>
                <a:spcPts val="0"/>
              </a:spcBef>
              <a:spcAft>
                <a:spcPts val="0"/>
              </a:spcAft>
              <a:buSzPts val="1200"/>
              <a:buChar char="▪"/>
            </a:pPr>
            <a:r>
              <a:rPr lang="en-US"/>
              <a:t>Irregular</a:t>
            </a:r>
            <a:endParaRPr/>
          </a:p>
          <a:p>
            <a:pPr indent="-179070" lvl="4" marL="2057400" rtl="0" algn="just">
              <a:lnSpc>
                <a:spcPct val="115000"/>
              </a:lnSpc>
              <a:spcBef>
                <a:spcPts val="0"/>
              </a:spcBef>
              <a:spcAft>
                <a:spcPts val="0"/>
              </a:spcAft>
              <a:buSzPts val="1200"/>
              <a:buChar char="▪"/>
            </a:pPr>
            <a:r>
              <a:rPr lang="en-US"/>
              <a:t>Color printing is a combination of additive and subtractive color mixing</a:t>
            </a:r>
            <a:endParaRPr/>
          </a:p>
          <a:p>
            <a:pPr indent="-179070" lvl="4" marL="2057400" rtl="0" algn="just">
              <a:lnSpc>
                <a:spcPct val="115000"/>
              </a:lnSpc>
              <a:spcBef>
                <a:spcPts val="0"/>
              </a:spcBef>
              <a:spcAft>
                <a:spcPts val="0"/>
              </a:spcAft>
              <a:buSzPts val="1200"/>
              <a:buChar char="▪"/>
            </a:pPr>
            <a:r>
              <a:rPr lang="en-US"/>
              <a:t>Process that is much more difficult to control than that of displaying colors on a monitor</a:t>
            </a:r>
            <a:endParaRPr/>
          </a:p>
          <a:p>
            <a:pPr indent="-179070" lvl="4" marL="2057400" rtl="0" algn="just">
              <a:lnSpc>
                <a:spcPct val="115000"/>
              </a:lnSpc>
              <a:spcBef>
                <a:spcPts val="0"/>
              </a:spcBef>
              <a:spcAft>
                <a:spcPts val="0"/>
              </a:spcAft>
              <a:buSzPts val="1200"/>
              <a:buChar char="▪"/>
            </a:pPr>
            <a:r>
              <a:rPr lang="en-US"/>
              <a:t>Based on the addition of three highly controllable light primaries</a:t>
            </a:r>
            <a:endParaRPr/>
          </a:p>
        </p:txBody>
      </p:sp>
      <p:sp>
        <p:nvSpPr>
          <p:cNvPr id="1444" name="Google Shape;1444;ge6acf12f00_0_0"/>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1445" name="Google Shape;1445;ge6acf12f00_0_0"/>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46" name="Google Shape;1446;ge6acf12f00_0_0"/>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ge39b8035f7_0_39"/>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453" name="Google Shape;453;ge39b8035f7_0_39"/>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a:bodyPr>
          <a:lstStyle/>
          <a:p>
            <a:pPr indent="-229870" lvl="0" marL="228600" rtl="0" algn="just">
              <a:spcBef>
                <a:spcPts val="500"/>
              </a:spcBef>
              <a:spcAft>
                <a:spcPts val="0"/>
              </a:spcAft>
              <a:buSzPts val="2000"/>
              <a:buChar char="▪"/>
            </a:pPr>
            <a:r>
              <a:rPr b="1" lang="en-US" sz="2000"/>
              <a:t>The Origin of Digital Image Processing</a:t>
            </a:r>
            <a:endParaRPr b="1" sz="2000">
              <a:solidFill>
                <a:srgbClr val="000000"/>
              </a:solidFill>
            </a:endParaRPr>
          </a:p>
          <a:p>
            <a:pPr indent="-228600" lvl="2" marL="685800" rtl="0" algn="just">
              <a:lnSpc>
                <a:spcPct val="140000"/>
              </a:lnSpc>
              <a:spcBef>
                <a:spcPts val="1000"/>
              </a:spcBef>
              <a:spcAft>
                <a:spcPts val="0"/>
              </a:spcAft>
              <a:buSzPts val="1980"/>
              <a:buChar char="▪"/>
            </a:pPr>
            <a:r>
              <a:rPr lang="en-US" sz="1800">
                <a:solidFill>
                  <a:srgbClr val="000000"/>
                </a:solidFill>
              </a:rPr>
              <a:t>The early Bartlane systems were capable of coding images in five distinct levels of gray. </a:t>
            </a:r>
            <a:endParaRPr sz="1800">
              <a:solidFill>
                <a:srgbClr val="000000"/>
              </a:solidFill>
            </a:endParaRPr>
          </a:p>
          <a:p>
            <a:pPr indent="-228600" lvl="2" marL="685800" rtl="0" algn="just">
              <a:lnSpc>
                <a:spcPct val="140000"/>
              </a:lnSpc>
              <a:spcBef>
                <a:spcPts val="1000"/>
              </a:spcBef>
              <a:spcAft>
                <a:spcPts val="0"/>
              </a:spcAft>
              <a:buSzPts val="1980"/>
              <a:buChar char="▪"/>
            </a:pPr>
            <a:r>
              <a:rPr lang="en-US" sz="1800">
                <a:solidFill>
                  <a:srgbClr val="000000"/>
                </a:solidFill>
              </a:rPr>
              <a:t>This capability was increased to 15 levels in </a:t>
            </a:r>
            <a:r>
              <a:rPr b="1" i="1" lang="en-US" sz="1800">
                <a:solidFill>
                  <a:srgbClr val="000000"/>
                </a:solidFill>
              </a:rPr>
              <a:t>1929</a:t>
            </a:r>
            <a:r>
              <a:rPr lang="en-US" sz="1800">
                <a:solidFill>
                  <a:srgbClr val="000000"/>
                </a:solidFill>
              </a:rPr>
              <a:t> </a:t>
            </a:r>
            <a:endParaRPr sz="1800">
              <a:solidFill>
                <a:srgbClr val="000000"/>
              </a:solidFill>
            </a:endParaRPr>
          </a:p>
          <a:p>
            <a:pPr indent="-228600" lvl="2" marL="685800" rtl="0" algn="just">
              <a:lnSpc>
                <a:spcPct val="140000"/>
              </a:lnSpc>
              <a:spcBef>
                <a:spcPts val="1000"/>
              </a:spcBef>
              <a:spcAft>
                <a:spcPts val="0"/>
              </a:spcAft>
              <a:buSzPts val="1980"/>
              <a:buChar char="▪"/>
            </a:pPr>
            <a:r>
              <a:rPr lang="en-US" sz="1800">
                <a:solidFill>
                  <a:srgbClr val="000000"/>
                </a:solidFill>
              </a:rPr>
              <a:t>Figure 1.3 is typical of the type of images that could be obtained using the 15-tone equipment. </a:t>
            </a:r>
            <a:endParaRPr sz="1800">
              <a:solidFill>
                <a:srgbClr val="000000"/>
              </a:solidFill>
            </a:endParaRPr>
          </a:p>
          <a:p>
            <a:pPr indent="-228600" lvl="2" marL="685800" rtl="0" algn="just">
              <a:lnSpc>
                <a:spcPct val="140000"/>
              </a:lnSpc>
              <a:spcBef>
                <a:spcPts val="1000"/>
              </a:spcBef>
              <a:spcAft>
                <a:spcPts val="0"/>
              </a:spcAft>
              <a:buSzPts val="1980"/>
              <a:buChar char="▪"/>
            </a:pPr>
            <a:r>
              <a:rPr lang="en-US" sz="1800">
                <a:solidFill>
                  <a:srgbClr val="000000"/>
                </a:solidFill>
              </a:rPr>
              <a:t>During this period, introduction of a system for developing a film plate via light beams that were modulated by the coded picture tape improved the reproduction process considerably</a:t>
            </a:r>
            <a:endParaRPr sz="1800">
              <a:solidFill>
                <a:srgbClr val="000000"/>
              </a:solidFill>
            </a:endParaRPr>
          </a:p>
        </p:txBody>
      </p:sp>
      <p:sp>
        <p:nvSpPr>
          <p:cNvPr id="454" name="Google Shape;454;ge39b8035f7_0_39"/>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455" name="Google Shape;455;ge39b8035f7_0_39"/>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56" name="Google Shape;456;ge39b8035f7_0_39"/>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ge39b8035f7_0_48"/>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462" name="Google Shape;462;ge39b8035f7_0_48"/>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lnSpcReduction="10000"/>
          </a:bodyPr>
          <a:lstStyle/>
          <a:p>
            <a:pPr indent="-229870" lvl="0" marL="228600" rtl="0" algn="just">
              <a:spcBef>
                <a:spcPts val="500"/>
              </a:spcBef>
              <a:spcAft>
                <a:spcPts val="0"/>
              </a:spcAft>
              <a:buSzPts val="2000"/>
              <a:buChar char="▪"/>
            </a:pPr>
            <a:r>
              <a:rPr b="1" lang="en-US" sz="2000"/>
              <a:t>The Origin of Digital Image Processing</a:t>
            </a:r>
            <a:endParaRPr b="1" sz="2000">
              <a:solidFill>
                <a:srgbClr val="000000"/>
              </a:solidFill>
            </a:endParaRPr>
          </a:p>
          <a:p>
            <a:pPr indent="0" lvl="0" marL="0" rtl="0" algn="just">
              <a:lnSpc>
                <a:spcPct val="140000"/>
              </a:lnSpc>
              <a:spcBef>
                <a:spcPts val="1000"/>
              </a:spcBef>
              <a:spcAft>
                <a:spcPts val="0"/>
              </a:spcAft>
              <a:buNone/>
            </a:pPr>
            <a:r>
              <a:t/>
            </a:r>
            <a:endParaRPr>
              <a:solidFill>
                <a:srgbClr val="000000"/>
              </a:solidFill>
            </a:endParaRPr>
          </a:p>
          <a:p>
            <a:pPr indent="0" lvl="0" marL="0" rtl="0" algn="just">
              <a:lnSpc>
                <a:spcPct val="140000"/>
              </a:lnSpc>
              <a:spcBef>
                <a:spcPts val="1000"/>
              </a:spcBef>
              <a:spcAft>
                <a:spcPts val="0"/>
              </a:spcAft>
              <a:buNone/>
            </a:pPr>
            <a:r>
              <a:t/>
            </a:r>
            <a:endParaRPr>
              <a:solidFill>
                <a:srgbClr val="000000"/>
              </a:solidFill>
            </a:endParaRPr>
          </a:p>
          <a:p>
            <a:pPr indent="0" lvl="0" marL="0" rtl="0" algn="just">
              <a:lnSpc>
                <a:spcPct val="140000"/>
              </a:lnSpc>
              <a:spcBef>
                <a:spcPts val="1000"/>
              </a:spcBef>
              <a:spcAft>
                <a:spcPts val="0"/>
              </a:spcAft>
              <a:buNone/>
            </a:pPr>
            <a:r>
              <a:t/>
            </a:r>
            <a:endParaRPr>
              <a:solidFill>
                <a:srgbClr val="000000"/>
              </a:solidFill>
            </a:endParaRPr>
          </a:p>
          <a:p>
            <a:pPr indent="0" lvl="0" marL="0" rtl="0" algn="just">
              <a:lnSpc>
                <a:spcPct val="140000"/>
              </a:lnSpc>
              <a:spcBef>
                <a:spcPts val="1000"/>
              </a:spcBef>
              <a:spcAft>
                <a:spcPts val="0"/>
              </a:spcAft>
              <a:buNone/>
            </a:pPr>
            <a:r>
              <a:t/>
            </a:r>
            <a:endParaRPr>
              <a:solidFill>
                <a:srgbClr val="000000"/>
              </a:solidFill>
            </a:endParaRPr>
          </a:p>
          <a:p>
            <a:pPr indent="0" lvl="0" marL="0" rtl="0" algn="just">
              <a:lnSpc>
                <a:spcPct val="140000"/>
              </a:lnSpc>
              <a:spcBef>
                <a:spcPts val="1000"/>
              </a:spcBef>
              <a:spcAft>
                <a:spcPts val="0"/>
              </a:spcAft>
              <a:buNone/>
            </a:pPr>
            <a:r>
              <a:t/>
            </a:r>
            <a:endParaRPr>
              <a:solidFill>
                <a:srgbClr val="000000"/>
              </a:solidFill>
            </a:endParaRPr>
          </a:p>
          <a:p>
            <a:pPr indent="0" lvl="0" marL="0" rtl="0" algn="just">
              <a:lnSpc>
                <a:spcPct val="140000"/>
              </a:lnSpc>
              <a:spcBef>
                <a:spcPts val="1000"/>
              </a:spcBef>
              <a:spcAft>
                <a:spcPts val="0"/>
              </a:spcAft>
              <a:buNone/>
            </a:pPr>
            <a:r>
              <a:t/>
            </a:r>
            <a:endParaRPr>
              <a:solidFill>
                <a:srgbClr val="000000"/>
              </a:solidFill>
            </a:endParaRPr>
          </a:p>
          <a:p>
            <a:pPr indent="0" lvl="0" marL="0" rtl="0" algn="just">
              <a:lnSpc>
                <a:spcPct val="140000"/>
              </a:lnSpc>
              <a:spcBef>
                <a:spcPts val="1000"/>
              </a:spcBef>
              <a:spcAft>
                <a:spcPts val="0"/>
              </a:spcAft>
              <a:buNone/>
            </a:pPr>
            <a:r>
              <a:t/>
            </a:r>
            <a:endParaRPr>
              <a:solidFill>
                <a:srgbClr val="000000"/>
              </a:solidFill>
            </a:endParaRPr>
          </a:p>
          <a:p>
            <a:pPr indent="0" lvl="0" marL="0" rtl="0" algn="just">
              <a:lnSpc>
                <a:spcPct val="140000"/>
              </a:lnSpc>
              <a:spcBef>
                <a:spcPts val="1000"/>
              </a:spcBef>
              <a:spcAft>
                <a:spcPts val="0"/>
              </a:spcAft>
              <a:buNone/>
            </a:pPr>
            <a:r>
              <a:t/>
            </a:r>
            <a:endParaRPr>
              <a:solidFill>
                <a:srgbClr val="000000"/>
              </a:solidFill>
            </a:endParaRPr>
          </a:p>
          <a:p>
            <a:pPr indent="0" lvl="0" marL="0" rtl="0" algn="just">
              <a:lnSpc>
                <a:spcPct val="140000"/>
              </a:lnSpc>
              <a:spcBef>
                <a:spcPts val="1000"/>
              </a:spcBef>
              <a:spcAft>
                <a:spcPts val="0"/>
              </a:spcAft>
              <a:buNone/>
            </a:pPr>
            <a:r>
              <a:t/>
            </a:r>
            <a:endParaRPr>
              <a:solidFill>
                <a:srgbClr val="000000"/>
              </a:solidFill>
            </a:endParaRPr>
          </a:p>
          <a:p>
            <a:pPr indent="0" lvl="0" marL="0" rtl="0" algn="just">
              <a:lnSpc>
                <a:spcPct val="140000"/>
              </a:lnSpc>
              <a:spcBef>
                <a:spcPts val="1000"/>
              </a:spcBef>
              <a:spcAft>
                <a:spcPts val="0"/>
              </a:spcAft>
              <a:buNone/>
            </a:pPr>
            <a:r>
              <a:t/>
            </a:r>
            <a:endParaRPr>
              <a:solidFill>
                <a:srgbClr val="000000"/>
              </a:solidFill>
            </a:endParaRPr>
          </a:p>
        </p:txBody>
      </p:sp>
      <p:sp>
        <p:nvSpPr>
          <p:cNvPr id="463" name="Google Shape;463;ge39b8035f7_0_48"/>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464" name="Google Shape;464;ge39b8035f7_0_48"/>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5" name="Google Shape;465;ge39b8035f7_0_48"/>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pic>
        <p:nvPicPr>
          <p:cNvPr id="466" name="Google Shape;466;ge39b8035f7_0_48"/>
          <p:cNvPicPr preferRelativeResize="0"/>
          <p:nvPr/>
        </p:nvPicPr>
        <p:blipFill>
          <a:blip r:embed="rId3">
            <a:alphaModFix/>
          </a:blip>
          <a:stretch>
            <a:fillRect/>
          </a:stretch>
        </p:blipFill>
        <p:spPr>
          <a:xfrm>
            <a:off x="4587150" y="1521738"/>
            <a:ext cx="7604851" cy="3599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ge39b8035f7_0_58"/>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472" name="Google Shape;472;ge39b8035f7_0_58"/>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lnSpcReduction="10000"/>
          </a:bodyPr>
          <a:lstStyle/>
          <a:p>
            <a:pPr indent="-229870" lvl="0" marL="228600" rtl="0" algn="just">
              <a:spcBef>
                <a:spcPts val="500"/>
              </a:spcBef>
              <a:spcAft>
                <a:spcPts val="0"/>
              </a:spcAft>
              <a:buSzPts val="2000"/>
              <a:buChar char="▪"/>
            </a:pPr>
            <a:r>
              <a:rPr b="1" lang="en-US" sz="2000"/>
              <a:t>The Origin of Digital Image Processing</a:t>
            </a:r>
            <a:endParaRPr b="1" sz="2000">
              <a:solidFill>
                <a:srgbClr val="000000"/>
              </a:solidFill>
            </a:endParaRPr>
          </a:p>
          <a:p>
            <a:pPr indent="-228600" lvl="2" marL="685800" rtl="0" algn="just">
              <a:lnSpc>
                <a:spcPct val="140000"/>
              </a:lnSpc>
              <a:spcBef>
                <a:spcPts val="1000"/>
              </a:spcBef>
              <a:spcAft>
                <a:spcPts val="0"/>
              </a:spcAft>
              <a:buSzPts val="1980"/>
              <a:buChar char="▪"/>
            </a:pPr>
            <a:r>
              <a:rPr lang="en-US" sz="1800">
                <a:solidFill>
                  <a:srgbClr val="000000"/>
                </a:solidFill>
              </a:rPr>
              <a:t>All the examples just cited involve digital images</a:t>
            </a:r>
            <a:endParaRPr sz="1800">
              <a:solidFill>
                <a:srgbClr val="000000"/>
              </a:solidFill>
            </a:endParaRPr>
          </a:p>
          <a:p>
            <a:pPr indent="-228600" lvl="2" marL="685800" rtl="0" algn="just">
              <a:lnSpc>
                <a:spcPct val="140000"/>
              </a:lnSpc>
              <a:spcBef>
                <a:spcPts val="1000"/>
              </a:spcBef>
              <a:spcAft>
                <a:spcPts val="0"/>
              </a:spcAft>
              <a:buSzPts val="1980"/>
              <a:buChar char="▪"/>
            </a:pPr>
            <a:r>
              <a:rPr lang="en-US" sz="1800">
                <a:solidFill>
                  <a:srgbClr val="000000"/>
                </a:solidFill>
              </a:rPr>
              <a:t>Not considered digital image processing results </a:t>
            </a:r>
            <a:endParaRPr sz="1800">
              <a:solidFill>
                <a:srgbClr val="000000"/>
              </a:solidFill>
            </a:endParaRPr>
          </a:p>
          <a:p>
            <a:pPr indent="-228600" lvl="2" marL="685800" rtl="0" algn="just">
              <a:lnSpc>
                <a:spcPct val="140000"/>
              </a:lnSpc>
              <a:spcBef>
                <a:spcPts val="1000"/>
              </a:spcBef>
              <a:spcAft>
                <a:spcPts val="0"/>
              </a:spcAft>
              <a:buSzPts val="1980"/>
              <a:buChar char="▪"/>
            </a:pPr>
            <a:r>
              <a:rPr lang="en-US" sz="1800">
                <a:solidFill>
                  <a:srgbClr val="000000"/>
                </a:solidFill>
              </a:rPr>
              <a:t>Digital computers were not used in their creation</a:t>
            </a:r>
            <a:endParaRPr sz="1800">
              <a:solidFill>
                <a:srgbClr val="000000"/>
              </a:solidFill>
            </a:endParaRPr>
          </a:p>
          <a:p>
            <a:pPr indent="-228600" lvl="2" marL="685800" rtl="0" algn="just">
              <a:lnSpc>
                <a:spcPct val="140000"/>
              </a:lnSpc>
              <a:spcBef>
                <a:spcPts val="1000"/>
              </a:spcBef>
              <a:spcAft>
                <a:spcPts val="0"/>
              </a:spcAft>
              <a:buSzPts val="1980"/>
              <a:buChar char="▪"/>
            </a:pPr>
            <a:r>
              <a:rPr lang="en-US" sz="1800">
                <a:solidFill>
                  <a:srgbClr val="000000"/>
                </a:solidFill>
              </a:rPr>
              <a:t>History of digital image processing is intimately tied to the development of the digital computer</a:t>
            </a:r>
            <a:endParaRPr sz="1800">
              <a:solidFill>
                <a:srgbClr val="000000"/>
              </a:solidFill>
            </a:endParaRPr>
          </a:p>
          <a:p>
            <a:pPr indent="-228600" lvl="2" marL="685800" rtl="0" algn="just">
              <a:lnSpc>
                <a:spcPct val="140000"/>
              </a:lnSpc>
              <a:spcBef>
                <a:spcPts val="1000"/>
              </a:spcBef>
              <a:spcAft>
                <a:spcPts val="0"/>
              </a:spcAft>
              <a:buSzPts val="1980"/>
              <a:buChar char="▪"/>
            </a:pPr>
            <a:r>
              <a:rPr lang="en-US" sz="1800">
                <a:solidFill>
                  <a:srgbClr val="000000"/>
                </a:solidFill>
              </a:rPr>
              <a:t>Digital images require so much storage and computational power </a:t>
            </a:r>
            <a:endParaRPr sz="1800">
              <a:solidFill>
                <a:srgbClr val="000000"/>
              </a:solidFill>
            </a:endParaRPr>
          </a:p>
          <a:p>
            <a:pPr indent="-228600" lvl="2" marL="685800" rtl="0" algn="just">
              <a:lnSpc>
                <a:spcPct val="140000"/>
              </a:lnSpc>
              <a:spcBef>
                <a:spcPts val="1000"/>
              </a:spcBef>
              <a:spcAft>
                <a:spcPts val="0"/>
              </a:spcAft>
              <a:buSzPts val="1980"/>
              <a:buChar char="▪"/>
            </a:pPr>
            <a:r>
              <a:rPr lang="en-US" sz="1800">
                <a:solidFill>
                  <a:srgbClr val="000000"/>
                </a:solidFill>
              </a:rPr>
              <a:t>Progress in the field of digital image processing has been dependent on the development of digital computers and of supporting technologies that include data storage, display, and transmission</a:t>
            </a:r>
            <a:endParaRPr sz="1800">
              <a:solidFill>
                <a:srgbClr val="000000"/>
              </a:solidFill>
            </a:endParaRPr>
          </a:p>
        </p:txBody>
      </p:sp>
      <p:sp>
        <p:nvSpPr>
          <p:cNvPr id="473" name="Google Shape;473;ge39b8035f7_0_58"/>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474" name="Google Shape;474;ge39b8035f7_0_58"/>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75" name="Google Shape;475;ge39b8035f7_0_58"/>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ge39b8035f7_0_67"/>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481" name="Google Shape;481;ge39b8035f7_0_67"/>
          <p:cNvSpPr txBox="1"/>
          <p:nvPr>
            <p:ph idx="1" type="body"/>
          </p:nvPr>
        </p:nvSpPr>
        <p:spPr>
          <a:xfrm>
            <a:off x="5111472" y="809373"/>
            <a:ext cx="6282000" cy="5248500"/>
          </a:xfrm>
          <a:prstGeom prst="rect">
            <a:avLst/>
          </a:prstGeom>
          <a:noFill/>
          <a:ln>
            <a:noFill/>
          </a:ln>
        </p:spPr>
        <p:txBody>
          <a:bodyPr anchorCtr="0" anchor="ctr" bIns="45700" lIns="91425" spcFirstLastPara="1" rIns="91425" wrap="square" tIns="45700">
            <a:normAutofit lnSpcReduction="10000"/>
          </a:bodyPr>
          <a:lstStyle/>
          <a:p>
            <a:pPr indent="-229870" lvl="0" marL="228600" rtl="0" algn="just">
              <a:spcBef>
                <a:spcPts val="500"/>
              </a:spcBef>
              <a:spcAft>
                <a:spcPts val="0"/>
              </a:spcAft>
              <a:buSzPts val="2000"/>
              <a:buChar char="▪"/>
            </a:pPr>
            <a:r>
              <a:rPr b="1" lang="en-US" sz="2000"/>
              <a:t>The Origin of Digital Image Processing</a:t>
            </a:r>
            <a:endParaRPr b="1" sz="2000">
              <a:solidFill>
                <a:srgbClr val="000000"/>
              </a:solidFill>
            </a:endParaRPr>
          </a:p>
          <a:p>
            <a:pPr indent="-228600" lvl="2" marL="685800" rtl="0" algn="just">
              <a:lnSpc>
                <a:spcPct val="140000"/>
              </a:lnSpc>
              <a:spcBef>
                <a:spcPts val="1000"/>
              </a:spcBef>
              <a:spcAft>
                <a:spcPts val="0"/>
              </a:spcAft>
              <a:buSzPts val="1980"/>
              <a:buChar char="▪"/>
            </a:pPr>
            <a:r>
              <a:rPr lang="en-US" sz="1800">
                <a:solidFill>
                  <a:srgbClr val="000000"/>
                </a:solidFill>
              </a:rPr>
              <a:t>A modern digital computer dates back to only the 1940s, with the introduction by John von Neumann of two key concepts</a:t>
            </a:r>
            <a:endParaRPr sz="1800">
              <a:solidFill>
                <a:srgbClr val="000000"/>
              </a:solidFill>
            </a:endParaRPr>
          </a:p>
          <a:p>
            <a:pPr indent="-228600" lvl="2" marL="1143000" rtl="0" algn="just">
              <a:lnSpc>
                <a:spcPct val="140000"/>
              </a:lnSpc>
              <a:spcBef>
                <a:spcPts val="1000"/>
              </a:spcBef>
              <a:spcAft>
                <a:spcPts val="0"/>
              </a:spcAft>
              <a:buSzPts val="1980"/>
              <a:buChar char="▪"/>
            </a:pPr>
            <a:r>
              <a:rPr lang="en-US" sz="1800">
                <a:solidFill>
                  <a:srgbClr val="000000"/>
                </a:solidFill>
              </a:rPr>
              <a:t>A memory to hold a stored program and data</a:t>
            </a:r>
            <a:endParaRPr sz="1800">
              <a:solidFill>
                <a:srgbClr val="000000"/>
              </a:solidFill>
            </a:endParaRPr>
          </a:p>
          <a:p>
            <a:pPr indent="-228600" lvl="2" marL="1143000" rtl="0" algn="just">
              <a:lnSpc>
                <a:spcPct val="140000"/>
              </a:lnSpc>
              <a:spcBef>
                <a:spcPts val="1000"/>
              </a:spcBef>
              <a:spcAft>
                <a:spcPts val="0"/>
              </a:spcAft>
              <a:buSzPts val="1980"/>
              <a:buChar char="▪"/>
            </a:pPr>
            <a:r>
              <a:rPr lang="en-US" sz="1800">
                <a:solidFill>
                  <a:srgbClr val="000000"/>
                </a:solidFill>
              </a:rPr>
              <a:t>Conditional branching</a:t>
            </a:r>
            <a:endParaRPr sz="1800">
              <a:solidFill>
                <a:srgbClr val="000000"/>
              </a:solidFill>
            </a:endParaRPr>
          </a:p>
          <a:p>
            <a:pPr indent="-228600" lvl="1" marL="685800" rtl="0" algn="just">
              <a:lnSpc>
                <a:spcPct val="140000"/>
              </a:lnSpc>
              <a:spcBef>
                <a:spcPts val="1000"/>
              </a:spcBef>
              <a:spcAft>
                <a:spcPts val="0"/>
              </a:spcAft>
              <a:buSzPts val="1980"/>
              <a:buChar char="▪"/>
            </a:pPr>
            <a:r>
              <a:rPr lang="en-US" sz="1800">
                <a:solidFill>
                  <a:srgbClr val="000000"/>
                </a:solidFill>
              </a:rPr>
              <a:t>These two ideas are the foundation of a central processing unit (CPU), which is at the heart of computers today</a:t>
            </a:r>
            <a:endParaRPr sz="1800">
              <a:solidFill>
                <a:srgbClr val="000000"/>
              </a:solidFill>
            </a:endParaRPr>
          </a:p>
          <a:p>
            <a:pPr indent="-228600" lvl="1" marL="685800" rtl="0" algn="just">
              <a:lnSpc>
                <a:spcPct val="140000"/>
              </a:lnSpc>
              <a:spcBef>
                <a:spcPts val="1000"/>
              </a:spcBef>
              <a:spcAft>
                <a:spcPts val="0"/>
              </a:spcAft>
              <a:buSzPts val="1980"/>
              <a:buChar char="▪"/>
            </a:pPr>
            <a:r>
              <a:rPr lang="en-US" sz="1800">
                <a:solidFill>
                  <a:srgbClr val="000000"/>
                </a:solidFill>
              </a:rPr>
              <a:t>Starting with von Neumann, there were a series of key advances that led to computers powerful enough to be used for digital image processing</a:t>
            </a:r>
            <a:endParaRPr sz="1800">
              <a:solidFill>
                <a:srgbClr val="000000"/>
              </a:solidFill>
            </a:endParaRPr>
          </a:p>
        </p:txBody>
      </p:sp>
      <p:sp>
        <p:nvSpPr>
          <p:cNvPr id="482" name="Google Shape;482;ge39b8035f7_0_67"/>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483" name="Google Shape;483;ge39b8035f7_0_67"/>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84" name="Google Shape;484;ge39b8035f7_0_67"/>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ge39b8035f7_0_76"/>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490" name="Google Shape;490;ge39b8035f7_0_76"/>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a:bodyPr>
          <a:lstStyle/>
          <a:p>
            <a:pPr indent="-229870" lvl="0" marL="228600" rtl="0" algn="just">
              <a:spcBef>
                <a:spcPts val="500"/>
              </a:spcBef>
              <a:spcAft>
                <a:spcPts val="0"/>
              </a:spcAft>
              <a:buSzPts val="2000"/>
              <a:buChar char="▪"/>
            </a:pPr>
            <a:r>
              <a:rPr b="1" lang="en-US" sz="2000"/>
              <a:t>The Origin of Digital Image Processing</a:t>
            </a:r>
            <a:endParaRPr b="1" sz="2000">
              <a:solidFill>
                <a:srgbClr val="000000"/>
              </a:solidFill>
            </a:endParaRPr>
          </a:p>
          <a:p>
            <a:pPr indent="-228600" lvl="2" marL="685800" rtl="0" algn="just">
              <a:lnSpc>
                <a:spcPct val="140000"/>
              </a:lnSpc>
              <a:spcBef>
                <a:spcPts val="1000"/>
              </a:spcBef>
              <a:spcAft>
                <a:spcPts val="0"/>
              </a:spcAft>
              <a:buSzPts val="1980"/>
              <a:buChar char="▪"/>
            </a:pPr>
            <a:r>
              <a:rPr lang="en-US" sz="1800">
                <a:solidFill>
                  <a:srgbClr val="000000"/>
                </a:solidFill>
              </a:rPr>
              <a:t>Briefly, these advances may be summarized as follows</a:t>
            </a:r>
            <a:endParaRPr sz="1800">
              <a:solidFill>
                <a:srgbClr val="000000"/>
              </a:solidFill>
            </a:endParaRPr>
          </a:p>
          <a:p>
            <a:pPr indent="-228600" lvl="2" marL="1143000" rtl="0" algn="just">
              <a:lnSpc>
                <a:spcPct val="140000"/>
              </a:lnSpc>
              <a:spcBef>
                <a:spcPts val="1000"/>
              </a:spcBef>
              <a:spcAft>
                <a:spcPts val="0"/>
              </a:spcAft>
              <a:buSzPts val="1980"/>
              <a:buChar char="▪"/>
            </a:pPr>
            <a:r>
              <a:rPr lang="en-US" sz="1800">
                <a:solidFill>
                  <a:srgbClr val="000000"/>
                </a:solidFill>
              </a:rPr>
              <a:t>The invention of the transistor at Bell Laboratories in 1948</a:t>
            </a:r>
            <a:endParaRPr sz="1800">
              <a:solidFill>
                <a:srgbClr val="000000"/>
              </a:solidFill>
            </a:endParaRPr>
          </a:p>
          <a:p>
            <a:pPr indent="-228600" lvl="2" marL="1143000" rtl="0" algn="just">
              <a:lnSpc>
                <a:spcPct val="140000"/>
              </a:lnSpc>
              <a:spcBef>
                <a:spcPts val="1000"/>
              </a:spcBef>
              <a:spcAft>
                <a:spcPts val="0"/>
              </a:spcAft>
              <a:buSzPts val="1980"/>
              <a:buChar char="▪"/>
            </a:pPr>
            <a:r>
              <a:rPr lang="en-US" sz="1800">
                <a:solidFill>
                  <a:srgbClr val="000000"/>
                </a:solidFill>
              </a:rPr>
              <a:t>The development in the 1950s and 1960s of the high-level programming languages COBOL (Common Business-Oriented Language) and FORTRAN (Formula Translator)</a:t>
            </a:r>
            <a:endParaRPr sz="1800">
              <a:solidFill>
                <a:srgbClr val="000000"/>
              </a:solidFill>
            </a:endParaRPr>
          </a:p>
          <a:p>
            <a:pPr indent="-228600" lvl="2" marL="1143000" rtl="0" algn="just">
              <a:lnSpc>
                <a:spcPct val="140000"/>
              </a:lnSpc>
              <a:spcBef>
                <a:spcPts val="1000"/>
              </a:spcBef>
              <a:spcAft>
                <a:spcPts val="0"/>
              </a:spcAft>
              <a:buSzPts val="1980"/>
              <a:buChar char="▪"/>
            </a:pPr>
            <a:r>
              <a:rPr lang="en-US" sz="1800">
                <a:solidFill>
                  <a:srgbClr val="000000"/>
                </a:solidFill>
              </a:rPr>
              <a:t>The invention of the integrated circuit (IC) at Texas Instruments in 1958</a:t>
            </a:r>
            <a:endParaRPr sz="1800">
              <a:solidFill>
                <a:srgbClr val="000000"/>
              </a:solidFill>
            </a:endParaRPr>
          </a:p>
        </p:txBody>
      </p:sp>
      <p:sp>
        <p:nvSpPr>
          <p:cNvPr id="491" name="Google Shape;491;ge39b8035f7_0_76"/>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492" name="Google Shape;492;ge39b8035f7_0_76"/>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93" name="Google Shape;493;ge39b8035f7_0_76"/>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ge39b8035f7_0_84"/>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499" name="Google Shape;499;ge39b8035f7_0_84"/>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a:bodyPr>
          <a:lstStyle/>
          <a:p>
            <a:pPr indent="-229870" lvl="0" marL="228600" rtl="0" algn="just">
              <a:spcBef>
                <a:spcPts val="500"/>
              </a:spcBef>
              <a:spcAft>
                <a:spcPts val="0"/>
              </a:spcAft>
              <a:buSzPts val="2000"/>
              <a:buChar char="▪"/>
            </a:pPr>
            <a:r>
              <a:rPr b="1" lang="en-US" sz="2000"/>
              <a:t>The Origin of Digital Image Processing</a:t>
            </a:r>
            <a:endParaRPr b="1" sz="2000">
              <a:solidFill>
                <a:srgbClr val="000000"/>
              </a:solidFill>
            </a:endParaRPr>
          </a:p>
          <a:p>
            <a:pPr indent="-228600" lvl="2" marL="685800" rtl="0" algn="just">
              <a:lnSpc>
                <a:spcPct val="140000"/>
              </a:lnSpc>
              <a:spcBef>
                <a:spcPts val="1000"/>
              </a:spcBef>
              <a:spcAft>
                <a:spcPts val="0"/>
              </a:spcAft>
              <a:buSzPts val="1980"/>
              <a:buChar char="▪"/>
            </a:pPr>
            <a:r>
              <a:rPr lang="en-US" sz="1800">
                <a:solidFill>
                  <a:srgbClr val="000000"/>
                </a:solidFill>
              </a:rPr>
              <a:t>Briefly, these advances may be summarized as follows</a:t>
            </a:r>
            <a:endParaRPr sz="1800">
              <a:solidFill>
                <a:srgbClr val="000000"/>
              </a:solidFill>
            </a:endParaRPr>
          </a:p>
          <a:p>
            <a:pPr indent="-228600" lvl="2" marL="1143000" rtl="0" algn="just">
              <a:lnSpc>
                <a:spcPct val="140000"/>
              </a:lnSpc>
              <a:spcBef>
                <a:spcPts val="1000"/>
              </a:spcBef>
              <a:spcAft>
                <a:spcPts val="0"/>
              </a:spcAft>
              <a:buSzPts val="1980"/>
              <a:buChar char="▪"/>
            </a:pPr>
            <a:r>
              <a:rPr lang="en-US" sz="1800">
                <a:solidFill>
                  <a:srgbClr val="000000"/>
                </a:solidFill>
              </a:rPr>
              <a:t>The development of operating systems in the early 1960s</a:t>
            </a:r>
            <a:endParaRPr sz="1800">
              <a:solidFill>
                <a:srgbClr val="000000"/>
              </a:solidFill>
            </a:endParaRPr>
          </a:p>
          <a:p>
            <a:pPr indent="-228600" lvl="2" marL="1143000" rtl="0" algn="just">
              <a:lnSpc>
                <a:spcPct val="140000"/>
              </a:lnSpc>
              <a:spcBef>
                <a:spcPts val="1000"/>
              </a:spcBef>
              <a:spcAft>
                <a:spcPts val="0"/>
              </a:spcAft>
              <a:buSzPts val="1980"/>
              <a:buChar char="▪"/>
            </a:pPr>
            <a:r>
              <a:rPr lang="en-US" sz="1800">
                <a:solidFill>
                  <a:srgbClr val="000000"/>
                </a:solidFill>
              </a:rPr>
              <a:t>The development of the microprocessor (a single chip consisting of a CPU, memory, and input and output controls) by Intel in the early 1970s</a:t>
            </a:r>
            <a:endParaRPr sz="1800">
              <a:solidFill>
                <a:srgbClr val="000000"/>
              </a:solidFill>
            </a:endParaRPr>
          </a:p>
          <a:p>
            <a:pPr indent="-228600" lvl="2" marL="1143000" rtl="0" algn="just">
              <a:lnSpc>
                <a:spcPct val="140000"/>
              </a:lnSpc>
              <a:spcBef>
                <a:spcPts val="1000"/>
              </a:spcBef>
              <a:spcAft>
                <a:spcPts val="0"/>
              </a:spcAft>
              <a:buSzPts val="1980"/>
              <a:buChar char="▪"/>
            </a:pPr>
            <a:r>
              <a:rPr lang="en-US" sz="1800">
                <a:solidFill>
                  <a:srgbClr val="000000"/>
                </a:solidFill>
              </a:rPr>
              <a:t>The introduction by IBM of the personal computer in 1981</a:t>
            </a:r>
            <a:endParaRPr sz="1800">
              <a:solidFill>
                <a:srgbClr val="000000"/>
              </a:solidFill>
            </a:endParaRPr>
          </a:p>
        </p:txBody>
      </p:sp>
      <p:sp>
        <p:nvSpPr>
          <p:cNvPr id="500" name="Google Shape;500;ge39b8035f7_0_84"/>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501" name="Google Shape;501;ge39b8035f7_0_84"/>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02" name="Google Shape;502;ge39b8035f7_0_84"/>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ge39b8035f7_0_92"/>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508" name="Google Shape;508;ge39b8035f7_0_92"/>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lnSpcReduction="20000"/>
          </a:bodyPr>
          <a:lstStyle/>
          <a:p>
            <a:pPr indent="-229870" lvl="0" marL="228600" rtl="0" algn="just">
              <a:spcBef>
                <a:spcPts val="500"/>
              </a:spcBef>
              <a:spcAft>
                <a:spcPts val="0"/>
              </a:spcAft>
              <a:buSzPts val="2000"/>
              <a:buChar char="▪"/>
            </a:pPr>
            <a:r>
              <a:rPr b="1" lang="en-US" sz="2000"/>
              <a:t>The Origin of Digital Image Processing</a:t>
            </a:r>
            <a:endParaRPr b="1" sz="2000">
              <a:solidFill>
                <a:srgbClr val="000000"/>
              </a:solidFill>
            </a:endParaRPr>
          </a:p>
          <a:p>
            <a:pPr indent="-228600" lvl="2" marL="685800" rtl="0" algn="just">
              <a:lnSpc>
                <a:spcPct val="140000"/>
              </a:lnSpc>
              <a:spcBef>
                <a:spcPts val="1000"/>
              </a:spcBef>
              <a:spcAft>
                <a:spcPts val="0"/>
              </a:spcAft>
              <a:buSzPts val="1980"/>
              <a:buChar char="▪"/>
            </a:pPr>
            <a:r>
              <a:rPr lang="en-US" sz="1800">
                <a:solidFill>
                  <a:srgbClr val="000000"/>
                </a:solidFill>
              </a:rPr>
              <a:t>Briefly, these advances may be summarized as follows</a:t>
            </a:r>
            <a:endParaRPr sz="1800">
              <a:solidFill>
                <a:srgbClr val="000000"/>
              </a:solidFill>
            </a:endParaRPr>
          </a:p>
          <a:p>
            <a:pPr indent="-228600" lvl="2" marL="1143000" rtl="0" algn="just">
              <a:lnSpc>
                <a:spcPct val="140000"/>
              </a:lnSpc>
              <a:spcBef>
                <a:spcPts val="1000"/>
              </a:spcBef>
              <a:spcAft>
                <a:spcPts val="0"/>
              </a:spcAft>
              <a:buSzPts val="1980"/>
              <a:buChar char="▪"/>
            </a:pPr>
            <a:r>
              <a:rPr lang="en-US" sz="1800">
                <a:solidFill>
                  <a:srgbClr val="000000"/>
                </a:solidFill>
              </a:rPr>
              <a:t>Progressive miniaturization of components, starting with large-scale integration (LI) in the late 1970s, then very-large-scale integration (VLSI) in the 1980s, to the present use of ultra-large-scale integration (ULSI) and experimental nono technologies</a:t>
            </a:r>
            <a:endParaRPr sz="1800">
              <a:solidFill>
                <a:srgbClr val="000000"/>
              </a:solidFill>
            </a:endParaRPr>
          </a:p>
          <a:p>
            <a:pPr indent="-228600" lvl="2" marL="1143000" rtl="0" algn="just">
              <a:lnSpc>
                <a:spcPct val="140000"/>
              </a:lnSpc>
              <a:spcBef>
                <a:spcPts val="1000"/>
              </a:spcBef>
              <a:spcAft>
                <a:spcPts val="0"/>
              </a:spcAft>
              <a:buSzPts val="1980"/>
              <a:buChar char="▪"/>
            </a:pPr>
            <a:r>
              <a:rPr lang="en-US" sz="1800">
                <a:solidFill>
                  <a:srgbClr val="000000"/>
                </a:solidFill>
              </a:rPr>
              <a:t>Concurrent with these advances were developments in the areas of mass storage and display systems, both of which are fundamental requirements for digital image processing</a:t>
            </a:r>
            <a:endParaRPr sz="1800">
              <a:solidFill>
                <a:srgbClr val="000000"/>
              </a:solidFill>
            </a:endParaRPr>
          </a:p>
        </p:txBody>
      </p:sp>
      <p:sp>
        <p:nvSpPr>
          <p:cNvPr id="509" name="Google Shape;509;ge39b8035f7_0_92"/>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510" name="Google Shape;510;ge39b8035f7_0_92"/>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11" name="Google Shape;511;ge39b8035f7_0_92"/>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2"/>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352" name="Google Shape;352;p2"/>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228600" lvl="0" marL="228600" rtl="0" algn="just">
              <a:lnSpc>
                <a:spcPct val="120000"/>
              </a:lnSpc>
              <a:spcBef>
                <a:spcPts val="0"/>
              </a:spcBef>
              <a:spcAft>
                <a:spcPts val="0"/>
              </a:spcAft>
              <a:buSzPts val="2200"/>
              <a:buChar char="▪"/>
            </a:pPr>
            <a:r>
              <a:rPr b="1" lang="en-US" sz="2000"/>
              <a:t>Topics Covered</a:t>
            </a:r>
            <a:endParaRPr/>
          </a:p>
          <a:p>
            <a:pPr indent="-228600" lvl="1" marL="685800" rtl="0" algn="just">
              <a:lnSpc>
                <a:spcPct val="120000"/>
              </a:lnSpc>
              <a:spcBef>
                <a:spcPts val="500"/>
              </a:spcBef>
              <a:spcAft>
                <a:spcPts val="0"/>
              </a:spcAft>
              <a:buSzPts val="1980"/>
              <a:buChar char="▪"/>
            </a:pPr>
            <a:r>
              <a:rPr lang="en-US" sz="1800">
                <a:solidFill>
                  <a:srgbClr val="000000"/>
                </a:solidFill>
              </a:rPr>
              <a:t>Introduction</a:t>
            </a:r>
            <a:endParaRPr b="0" i="0" sz="1800" u="none" strike="noStrike">
              <a:solidFill>
                <a:srgbClr val="000000"/>
              </a:solidFill>
            </a:endParaRPr>
          </a:p>
          <a:p>
            <a:pPr indent="-228600" lvl="2" marL="1143000" rtl="0" algn="just">
              <a:lnSpc>
                <a:spcPct val="120000"/>
              </a:lnSpc>
              <a:spcBef>
                <a:spcPts val="500"/>
              </a:spcBef>
              <a:spcAft>
                <a:spcPts val="0"/>
              </a:spcAft>
              <a:buSzPts val="1760"/>
              <a:buChar char="▪"/>
            </a:pPr>
            <a:r>
              <a:rPr lang="en-US" sz="1600">
                <a:solidFill>
                  <a:srgbClr val="000000"/>
                </a:solidFill>
              </a:rPr>
              <a:t>What is Digital Image Processing?</a:t>
            </a:r>
            <a:r>
              <a:rPr b="0" i="0" lang="en-US" sz="1600" u="none" strike="noStrike">
                <a:solidFill>
                  <a:srgbClr val="000000"/>
                </a:solidFill>
              </a:rPr>
              <a:t> </a:t>
            </a:r>
            <a:endParaRPr sz="1600">
              <a:solidFill>
                <a:srgbClr val="000000"/>
              </a:solidFill>
            </a:endParaRPr>
          </a:p>
          <a:p>
            <a:pPr indent="-228600" lvl="2" marL="1143000" rtl="0" algn="just">
              <a:lnSpc>
                <a:spcPct val="120000"/>
              </a:lnSpc>
              <a:spcBef>
                <a:spcPts val="500"/>
              </a:spcBef>
              <a:spcAft>
                <a:spcPts val="0"/>
              </a:spcAft>
              <a:buSzPts val="1760"/>
              <a:buChar char="▪"/>
            </a:pPr>
            <a:r>
              <a:rPr lang="en-US" sz="1600">
                <a:solidFill>
                  <a:srgbClr val="000000"/>
                </a:solidFill>
              </a:rPr>
              <a:t>The Origin of Digital Image Processing</a:t>
            </a:r>
            <a:endParaRPr b="0" i="0" sz="1600" u="none" strike="noStrike">
              <a:solidFill>
                <a:srgbClr val="000000"/>
              </a:solidFill>
            </a:endParaRPr>
          </a:p>
          <a:p>
            <a:pPr indent="-228600" lvl="2" marL="1143000" rtl="0" algn="just">
              <a:lnSpc>
                <a:spcPct val="120000"/>
              </a:lnSpc>
              <a:spcBef>
                <a:spcPts val="500"/>
              </a:spcBef>
              <a:spcAft>
                <a:spcPts val="0"/>
              </a:spcAft>
              <a:buSzPts val="1760"/>
              <a:buChar char="▪"/>
            </a:pPr>
            <a:r>
              <a:rPr lang="en-US" sz="1600">
                <a:solidFill>
                  <a:srgbClr val="000000"/>
                </a:solidFill>
              </a:rPr>
              <a:t>Fundamental Steps in Digital Image Processing</a:t>
            </a:r>
            <a:endParaRPr b="0" i="0" sz="1600" u="none" strike="noStrike">
              <a:solidFill>
                <a:srgbClr val="000000"/>
              </a:solidFill>
            </a:endParaRPr>
          </a:p>
          <a:p>
            <a:pPr indent="-228600" lvl="2" marL="1143000" rtl="0" algn="just">
              <a:lnSpc>
                <a:spcPct val="120000"/>
              </a:lnSpc>
              <a:spcBef>
                <a:spcPts val="500"/>
              </a:spcBef>
              <a:spcAft>
                <a:spcPts val="0"/>
              </a:spcAft>
              <a:buSzPts val="1760"/>
              <a:buChar char="▪"/>
            </a:pPr>
            <a:r>
              <a:rPr lang="en-US" sz="1600">
                <a:solidFill>
                  <a:srgbClr val="000000"/>
                </a:solidFill>
              </a:rPr>
              <a:t>Components of an Image Processing System</a:t>
            </a:r>
            <a:endParaRPr b="0" i="0" sz="1600" u="none" strike="noStrike">
              <a:solidFill>
                <a:srgbClr val="000000"/>
              </a:solidFill>
            </a:endParaRPr>
          </a:p>
          <a:p>
            <a:pPr indent="-228600" lvl="1" marL="685800" rtl="0" algn="just">
              <a:lnSpc>
                <a:spcPct val="120000"/>
              </a:lnSpc>
              <a:spcBef>
                <a:spcPts val="500"/>
              </a:spcBef>
              <a:spcAft>
                <a:spcPts val="0"/>
              </a:spcAft>
              <a:buSzPts val="1980"/>
              <a:buChar char="▪"/>
            </a:pPr>
            <a:r>
              <a:rPr b="0" i="0" lang="en-US" sz="1800" u="none" strike="noStrike">
                <a:solidFill>
                  <a:srgbClr val="000000"/>
                </a:solidFill>
              </a:rPr>
              <a:t>Digital Image Fundamentals</a:t>
            </a:r>
            <a:endParaRPr/>
          </a:p>
          <a:p>
            <a:pPr indent="-228600" lvl="2" marL="1143000" rtl="0" algn="just">
              <a:lnSpc>
                <a:spcPct val="120000"/>
              </a:lnSpc>
              <a:spcBef>
                <a:spcPts val="500"/>
              </a:spcBef>
              <a:spcAft>
                <a:spcPts val="0"/>
              </a:spcAft>
              <a:buSzPts val="1760"/>
              <a:buChar char="▪"/>
            </a:pPr>
            <a:r>
              <a:rPr lang="en-US" sz="1600">
                <a:solidFill>
                  <a:srgbClr val="000000"/>
                </a:solidFill>
              </a:rPr>
              <a:t>Elements of  Visual Perception </a:t>
            </a:r>
            <a:endParaRPr/>
          </a:p>
          <a:p>
            <a:pPr indent="-228600" lvl="2" marL="1143000" rtl="0" algn="just">
              <a:lnSpc>
                <a:spcPct val="120000"/>
              </a:lnSpc>
              <a:spcBef>
                <a:spcPts val="500"/>
              </a:spcBef>
              <a:spcAft>
                <a:spcPts val="0"/>
              </a:spcAft>
              <a:buSzPts val="1760"/>
              <a:buChar char="▪"/>
            </a:pPr>
            <a:r>
              <a:rPr lang="en-US" sz="1600">
                <a:solidFill>
                  <a:srgbClr val="000000"/>
                </a:solidFill>
              </a:rPr>
              <a:t>Image Sensing and Acquisition </a:t>
            </a:r>
            <a:endParaRPr/>
          </a:p>
          <a:p>
            <a:pPr indent="-228600" lvl="2" marL="1143000" rtl="0" algn="just">
              <a:lnSpc>
                <a:spcPct val="120000"/>
              </a:lnSpc>
              <a:spcBef>
                <a:spcPts val="500"/>
              </a:spcBef>
              <a:spcAft>
                <a:spcPts val="0"/>
              </a:spcAft>
              <a:buSzPts val="1760"/>
              <a:buChar char="▪"/>
            </a:pPr>
            <a:r>
              <a:rPr lang="en-US" sz="1600">
                <a:solidFill>
                  <a:srgbClr val="000000"/>
                </a:solidFill>
              </a:rPr>
              <a:t>Image Sampling and Quantization </a:t>
            </a:r>
            <a:endParaRPr/>
          </a:p>
          <a:p>
            <a:pPr indent="-228600" lvl="2" marL="1143000" rtl="0" algn="just">
              <a:lnSpc>
                <a:spcPct val="120000"/>
              </a:lnSpc>
              <a:spcBef>
                <a:spcPts val="500"/>
              </a:spcBef>
              <a:spcAft>
                <a:spcPts val="0"/>
              </a:spcAft>
              <a:buSzPts val="1760"/>
              <a:buChar char="▪"/>
            </a:pPr>
            <a:r>
              <a:rPr lang="en-US" sz="1600">
                <a:solidFill>
                  <a:srgbClr val="000000"/>
                </a:solidFill>
              </a:rPr>
              <a:t>Some Basic Relationships Between Pixels </a:t>
            </a:r>
            <a:endParaRPr/>
          </a:p>
          <a:p>
            <a:pPr indent="-228600" lvl="1" marL="685800" rtl="0" algn="just">
              <a:lnSpc>
                <a:spcPct val="120000"/>
              </a:lnSpc>
              <a:spcBef>
                <a:spcPts val="500"/>
              </a:spcBef>
              <a:spcAft>
                <a:spcPts val="0"/>
              </a:spcAft>
              <a:buSzPts val="1980"/>
              <a:buChar char="▪"/>
            </a:pPr>
            <a:r>
              <a:rPr lang="en-US" sz="1800">
                <a:solidFill>
                  <a:srgbClr val="000000"/>
                </a:solidFill>
              </a:rPr>
              <a:t>Color Models</a:t>
            </a:r>
            <a:endParaRPr/>
          </a:p>
        </p:txBody>
      </p:sp>
      <p:sp>
        <p:nvSpPr>
          <p:cNvPr id="353" name="Google Shape;353;p2"/>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354" name="Google Shape;354;p2"/>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5" name="Google Shape;355;p2"/>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ge39b8035f7_0_100"/>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517" name="Google Shape;517;ge39b8035f7_0_100"/>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a:bodyPr>
          <a:lstStyle/>
          <a:p>
            <a:pPr indent="-229870" lvl="0" marL="228600" rtl="0" algn="just">
              <a:spcBef>
                <a:spcPts val="500"/>
              </a:spcBef>
              <a:spcAft>
                <a:spcPts val="0"/>
              </a:spcAft>
              <a:buSzPts val="2000"/>
              <a:buChar char="▪"/>
            </a:pPr>
            <a:r>
              <a:rPr b="1" lang="en-US" sz="2000"/>
              <a:t>The Origin of Digital Image Processing</a:t>
            </a:r>
            <a:endParaRPr b="1" sz="2000">
              <a:solidFill>
                <a:srgbClr val="000000"/>
              </a:solidFill>
            </a:endParaRPr>
          </a:p>
          <a:p>
            <a:pPr indent="-228600" lvl="2" marL="1143000" rtl="0" algn="just">
              <a:lnSpc>
                <a:spcPct val="140000"/>
              </a:lnSpc>
              <a:spcBef>
                <a:spcPts val="1000"/>
              </a:spcBef>
              <a:spcAft>
                <a:spcPts val="0"/>
              </a:spcAft>
              <a:buSzPts val="1980"/>
              <a:buChar char="▪"/>
            </a:pPr>
            <a:r>
              <a:rPr lang="en-US" sz="1800">
                <a:solidFill>
                  <a:srgbClr val="000000"/>
                </a:solidFill>
              </a:rPr>
              <a:t>The first computers powerful enough to carry out meaningful image processing tasks appeared in the early 1960s</a:t>
            </a:r>
            <a:endParaRPr sz="1800">
              <a:solidFill>
                <a:srgbClr val="000000"/>
              </a:solidFill>
            </a:endParaRPr>
          </a:p>
          <a:p>
            <a:pPr indent="-228600" lvl="2" marL="1143000" rtl="0" algn="just">
              <a:lnSpc>
                <a:spcPct val="140000"/>
              </a:lnSpc>
              <a:spcBef>
                <a:spcPts val="1000"/>
              </a:spcBef>
              <a:spcAft>
                <a:spcPts val="0"/>
              </a:spcAft>
              <a:buSzPts val="1980"/>
              <a:buChar char="▪"/>
            </a:pPr>
            <a:r>
              <a:rPr lang="en-US" sz="1800">
                <a:solidFill>
                  <a:srgbClr val="000000"/>
                </a:solidFill>
              </a:rPr>
              <a:t>The birth of what we call digital image processing today can be traced to the availability of those machines, and to the onset of the space program during that period</a:t>
            </a:r>
            <a:endParaRPr sz="1800">
              <a:solidFill>
                <a:srgbClr val="000000"/>
              </a:solidFill>
            </a:endParaRPr>
          </a:p>
          <a:p>
            <a:pPr indent="-228600" lvl="2" marL="1143000" rtl="0" algn="just">
              <a:lnSpc>
                <a:spcPct val="140000"/>
              </a:lnSpc>
              <a:spcBef>
                <a:spcPts val="1000"/>
              </a:spcBef>
              <a:spcAft>
                <a:spcPts val="0"/>
              </a:spcAft>
              <a:buSzPts val="1980"/>
              <a:buChar char="▪"/>
            </a:pPr>
            <a:r>
              <a:rPr lang="en-US" sz="1800">
                <a:solidFill>
                  <a:srgbClr val="000000"/>
                </a:solidFill>
              </a:rPr>
              <a:t>It took the combination of those two developments to bring into focus the potential of digital image processing for solving problems of practical significance</a:t>
            </a:r>
            <a:endParaRPr sz="1800">
              <a:solidFill>
                <a:srgbClr val="000000"/>
              </a:solidFill>
            </a:endParaRPr>
          </a:p>
        </p:txBody>
      </p:sp>
      <p:sp>
        <p:nvSpPr>
          <p:cNvPr id="518" name="Google Shape;518;ge39b8035f7_0_100"/>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519" name="Google Shape;519;ge39b8035f7_0_100"/>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20" name="Google Shape;520;ge39b8035f7_0_100"/>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ge39b8035f7_0_109"/>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526" name="Google Shape;526;ge39b8035f7_0_109"/>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lnSpcReduction="10000"/>
          </a:bodyPr>
          <a:lstStyle/>
          <a:p>
            <a:pPr indent="-229870" lvl="0" marL="228600" rtl="0" algn="just">
              <a:spcBef>
                <a:spcPts val="500"/>
              </a:spcBef>
              <a:spcAft>
                <a:spcPts val="0"/>
              </a:spcAft>
              <a:buSzPts val="2000"/>
              <a:buChar char="▪"/>
            </a:pPr>
            <a:r>
              <a:rPr b="1" lang="en-US" sz="2000"/>
              <a:t>The Origin of Digital Image Processing</a:t>
            </a:r>
            <a:endParaRPr b="1" sz="2000">
              <a:solidFill>
                <a:srgbClr val="000000"/>
              </a:solidFill>
            </a:endParaRPr>
          </a:p>
          <a:p>
            <a:pPr indent="-228600" lvl="2" marL="1143000" rtl="0" algn="just">
              <a:lnSpc>
                <a:spcPct val="140000"/>
              </a:lnSpc>
              <a:spcBef>
                <a:spcPts val="1000"/>
              </a:spcBef>
              <a:spcAft>
                <a:spcPts val="0"/>
              </a:spcAft>
              <a:buSzPts val="1980"/>
              <a:buChar char="▪"/>
            </a:pPr>
            <a:r>
              <a:rPr lang="en-US" sz="1800">
                <a:solidFill>
                  <a:srgbClr val="000000"/>
                </a:solidFill>
              </a:rPr>
              <a:t>Work on using computer techniques for improving images from a space probe began at the Jet Propulsion Laboratory (Pasadena, California) in 1964</a:t>
            </a:r>
            <a:endParaRPr sz="1800">
              <a:solidFill>
                <a:srgbClr val="000000"/>
              </a:solidFill>
            </a:endParaRPr>
          </a:p>
          <a:p>
            <a:pPr indent="-228600" lvl="2" marL="1143000" rtl="0" algn="just">
              <a:lnSpc>
                <a:spcPct val="140000"/>
              </a:lnSpc>
              <a:spcBef>
                <a:spcPts val="1000"/>
              </a:spcBef>
              <a:spcAft>
                <a:spcPts val="0"/>
              </a:spcAft>
              <a:buSzPts val="1980"/>
              <a:buChar char="▪"/>
            </a:pPr>
            <a:r>
              <a:rPr lang="en-US" sz="1800">
                <a:solidFill>
                  <a:srgbClr val="000000"/>
                </a:solidFill>
              </a:rPr>
              <a:t>Pictures of the moon transmitted by Ranger 7 were processed by a computer to correct various types of image distortion inherent in the on-board television camera</a:t>
            </a:r>
            <a:endParaRPr sz="1800">
              <a:solidFill>
                <a:srgbClr val="000000"/>
              </a:solidFill>
            </a:endParaRPr>
          </a:p>
          <a:p>
            <a:pPr indent="-217169" lvl="2" marL="1143000" rtl="0" algn="just">
              <a:lnSpc>
                <a:spcPct val="140000"/>
              </a:lnSpc>
              <a:spcBef>
                <a:spcPts val="1000"/>
              </a:spcBef>
              <a:spcAft>
                <a:spcPts val="0"/>
              </a:spcAft>
              <a:buClr>
                <a:srgbClr val="000000"/>
              </a:buClr>
              <a:buSzPts val="1800"/>
              <a:buChar char="▪"/>
            </a:pPr>
            <a:r>
              <a:rPr lang="en-US" sz="1800">
                <a:solidFill>
                  <a:srgbClr val="000000"/>
                </a:solidFill>
              </a:rPr>
              <a:t>Figure </a:t>
            </a:r>
            <a:r>
              <a:rPr lang="en-US" sz="1800">
                <a:solidFill>
                  <a:srgbClr val="000000"/>
                </a:solidFill>
              </a:rPr>
              <a:t>1.4 shows the first image of the moon taken by Ranger 7 on July 31, 1964 at 9:09 A.M. Eastern Daylight Time (EDT), about 17 minutes before impacting the lunar surface</a:t>
            </a:r>
            <a:endParaRPr sz="1800">
              <a:solidFill>
                <a:srgbClr val="000000"/>
              </a:solidFill>
            </a:endParaRPr>
          </a:p>
        </p:txBody>
      </p:sp>
      <p:sp>
        <p:nvSpPr>
          <p:cNvPr id="527" name="Google Shape;527;ge39b8035f7_0_109"/>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528" name="Google Shape;528;ge39b8035f7_0_109"/>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29" name="Google Shape;529;ge39b8035f7_0_109"/>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ge39b8035f7_0_118"/>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535" name="Google Shape;535;ge39b8035f7_0_118"/>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lnSpcReduction="10000"/>
          </a:bodyPr>
          <a:lstStyle/>
          <a:p>
            <a:pPr indent="-229870" lvl="0" marL="228600" rtl="0" algn="just">
              <a:spcBef>
                <a:spcPts val="500"/>
              </a:spcBef>
              <a:spcAft>
                <a:spcPts val="0"/>
              </a:spcAft>
              <a:buSzPts val="2000"/>
              <a:buChar char="▪"/>
            </a:pPr>
            <a:r>
              <a:rPr b="1" lang="en-US" sz="2000"/>
              <a:t>The Origin of Digital Image Processing</a:t>
            </a:r>
            <a:endParaRPr b="1" sz="2000">
              <a:solidFill>
                <a:srgbClr val="000000"/>
              </a:solidFill>
            </a:endParaRPr>
          </a:p>
          <a:p>
            <a:pPr indent="0" lvl="0" marL="0" rtl="0" algn="just">
              <a:lnSpc>
                <a:spcPct val="140000"/>
              </a:lnSpc>
              <a:spcBef>
                <a:spcPts val="1000"/>
              </a:spcBef>
              <a:spcAft>
                <a:spcPts val="0"/>
              </a:spcAft>
              <a:buNone/>
            </a:pPr>
            <a:r>
              <a:t/>
            </a:r>
            <a:endParaRPr>
              <a:solidFill>
                <a:srgbClr val="000000"/>
              </a:solidFill>
            </a:endParaRPr>
          </a:p>
          <a:p>
            <a:pPr indent="0" lvl="0" marL="0" rtl="0" algn="just">
              <a:lnSpc>
                <a:spcPct val="140000"/>
              </a:lnSpc>
              <a:spcBef>
                <a:spcPts val="1000"/>
              </a:spcBef>
              <a:spcAft>
                <a:spcPts val="0"/>
              </a:spcAft>
              <a:buNone/>
            </a:pPr>
            <a:r>
              <a:t/>
            </a:r>
            <a:endParaRPr>
              <a:solidFill>
                <a:srgbClr val="000000"/>
              </a:solidFill>
            </a:endParaRPr>
          </a:p>
          <a:p>
            <a:pPr indent="0" lvl="0" marL="0" rtl="0" algn="just">
              <a:lnSpc>
                <a:spcPct val="140000"/>
              </a:lnSpc>
              <a:spcBef>
                <a:spcPts val="1000"/>
              </a:spcBef>
              <a:spcAft>
                <a:spcPts val="0"/>
              </a:spcAft>
              <a:buNone/>
            </a:pPr>
            <a:r>
              <a:t/>
            </a:r>
            <a:endParaRPr>
              <a:solidFill>
                <a:srgbClr val="000000"/>
              </a:solidFill>
            </a:endParaRPr>
          </a:p>
          <a:p>
            <a:pPr indent="0" lvl="0" marL="0" rtl="0" algn="just">
              <a:lnSpc>
                <a:spcPct val="140000"/>
              </a:lnSpc>
              <a:spcBef>
                <a:spcPts val="1000"/>
              </a:spcBef>
              <a:spcAft>
                <a:spcPts val="0"/>
              </a:spcAft>
              <a:buNone/>
            </a:pPr>
            <a:r>
              <a:t/>
            </a:r>
            <a:endParaRPr>
              <a:solidFill>
                <a:srgbClr val="000000"/>
              </a:solidFill>
            </a:endParaRPr>
          </a:p>
          <a:p>
            <a:pPr indent="0" lvl="0" marL="0" rtl="0" algn="just">
              <a:lnSpc>
                <a:spcPct val="140000"/>
              </a:lnSpc>
              <a:spcBef>
                <a:spcPts val="1000"/>
              </a:spcBef>
              <a:spcAft>
                <a:spcPts val="0"/>
              </a:spcAft>
              <a:buNone/>
            </a:pPr>
            <a:r>
              <a:t/>
            </a:r>
            <a:endParaRPr>
              <a:solidFill>
                <a:srgbClr val="000000"/>
              </a:solidFill>
            </a:endParaRPr>
          </a:p>
          <a:p>
            <a:pPr indent="0" lvl="0" marL="0" rtl="0" algn="just">
              <a:lnSpc>
                <a:spcPct val="140000"/>
              </a:lnSpc>
              <a:spcBef>
                <a:spcPts val="1000"/>
              </a:spcBef>
              <a:spcAft>
                <a:spcPts val="0"/>
              </a:spcAft>
              <a:buNone/>
            </a:pPr>
            <a:r>
              <a:t/>
            </a:r>
            <a:endParaRPr>
              <a:solidFill>
                <a:srgbClr val="000000"/>
              </a:solidFill>
            </a:endParaRPr>
          </a:p>
          <a:p>
            <a:pPr indent="0" lvl="0" marL="0" rtl="0" algn="just">
              <a:lnSpc>
                <a:spcPct val="140000"/>
              </a:lnSpc>
              <a:spcBef>
                <a:spcPts val="1000"/>
              </a:spcBef>
              <a:spcAft>
                <a:spcPts val="0"/>
              </a:spcAft>
              <a:buNone/>
            </a:pPr>
            <a:r>
              <a:t/>
            </a:r>
            <a:endParaRPr>
              <a:solidFill>
                <a:srgbClr val="000000"/>
              </a:solidFill>
            </a:endParaRPr>
          </a:p>
          <a:p>
            <a:pPr indent="0" lvl="0" marL="0" rtl="0" algn="just">
              <a:lnSpc>
                <a:spcPct val="140000"/>
              </a:lnSpc>
              <a:spcBef>
                <a:spcPts val="1000"/>
              </a:spcBef>
              <a:spcAft>
                <a:spcPts val="0"/>
              </a:spcAft>
              <a:buNone/>
            </a:pPr>
            <a:r>
              <a:t/>
            </a:r>
            <a:endParaRPr>
              <a:solidFill>
                <a:srgbClr val="000000"/>
              </a:solidFill>
            </a:endParaRPr>
          </a:p>
          <a:p>
            <a:pPr indent="0" lvl="0" marL="0" rtl="0" algn="just">
              <a:lnSpc>
                <a:spcPct val="140000"/>
              </a:lnSpc>
              <a:spcBef>
                <a:spcPts val="1000"/>
              </a:spcBef>
              <a:spcAft>
                <a:spcPts val="0"/>
              </a:spcAft>
              <a:buNone/>
            </a:pPr>
            <a:r>
              <a:t/>
            </a:r>
            <a:endParaRPr>
              <a:solidFill>
                <a:srgbClr val="000000"/>
              </a:solidFill>
            </a:endParaRPr>
          </a:p>
          <a:p>
            <a:pPr indent="0" lvl="0" marL="0" rtl="0" algn="just">
              <a:lnSpc>
                <a:spcPct val="140000"/>
              </a:lnSpc>
              <a:spcBef>
                <a:spcPts val="1000"/>
              </a:spcBef>
              <a:spcAft>
                <a:spcPts val="0"/>
              </a:spcAft>
              <a:buNone/>
            </a:pPr>
            <a:r>
              <a:t/>
            </a:r>
            <a:endParaRPr>
              <a:solidFill>
                <a:srgbClr val="000000"/>
              </a:solidFill>
            </a:endParaRPr>
          </a:p>
        </p:txBody>
      </p:sp>
      <p:sp>
        <p:nvSpPr>
          <p:cNvPr id="536" name="Google Shape;536;ge39b8035f7_0_118"/>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537" name="Google Shape;537;ge39b8035f7_0_118"/>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38" name="Google Shape;538;ge39b8035f7_0_118"/>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pic>
        <p:nvPicPr>
          <p:cNvPr id="539" name="Google Shape;539;ge39b8035f7_0_118"/>
          <p:cNvPicPr preferRelativeResize="0"/>
          <p:nvPr/>
        </p:nvPicPr>
        <p:blipFill>
          <a:blip r:embed="rId3">
            <a:alphaModFix/>
          </a:blip>
          <a:stretch>
            <a:fillRect/>
          </a:stretch>
        </p:blipFill>
        <p:spPr>
          <a:xfrm>
            <a:off x="4638500" y="1723675"/>
            <a:ext cx="7444750" cy="37223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ge39b8035f7_0_127"/>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545" name="Google Shape;545;ge39b8035f7_0_127"/>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lnSpcReduction="20000"/>
          </a:bodyPr>
          <a:lstStyle/>
          <a:p>
            <a:pPr indent="-229870" lvl="0" marL="228600" rtl="0" algn="just">
              <a:spcBef>
                <a:spcPts val="500"/>
              </a:spcBef>
              <a:spcAft>
                <a:spcPts val="0"/>
              </a:spcAft>
              <a:buSzPts val="2000"/>
              <a:buChar char="▪"/>
            </a:pPr>
            <a:r>
              <a:rPr b="1" lang="en-US" sz="2000"/>
              <a:t>The Origin of Digital Image Processing</a:t>
            </a:r>
            <a:endParaRPr b="1" sz="2000">
              <a:solidFill>
                <a:srgbClr val="000000"/>
              </a:solidFill>
            </a:endParaRPr>
          </a:p>
          <a:p>
            <a:pPr indent="-217169" lvl="2" marL="1143000" rtl="0" algn="just">
              <a:lnSpc>
                <a:spcPct val="140000"/>
              </a:lnSpc>
              <a:spcBef>
                <a:spcPts val="1000"/>
              </a:spcBef>
              <a:spcAft>
                <a:spcPts val="0"/>
              </a:spcAft>
              <a:buClr>
                <a:srgbClr val="000000"/>
              </a:buClr>
              <a:buSzPts val="1800"/>
              <a:buChar char="▪"/>
            </a:pPr>
            <a:r>
              <a:rPr lang="en-US" sz="1800">
                <a:solidFill>
                  <a:srgbClr val="000000"/>
                </a:solidFill>
              </a:rPr>
              <a:t>This also is the first image of the moon taken by a U.S. spacecraft</a:t>
            </a:r>
            <a:endParaRPr sz="1800">
              <a:solidFill>
                <a:srgbClr val="000000"/>
              </a:solidFill>
            </a:endParaRPr>
          </a:p>
          <a:p>
            <a:pPr indent="-217169" lvl="2" marL="1143000" rtl="0" algn="just">
              <a:lnSpc>
                <a:spcPct val="140000"/>
              </a:lnSpc>
              <a:spcBef>
                <a:spcPts val="1000"/>
              </a:spcBef>
              <a:spcAft>
                <a:spcPts val="0"/>
              </a:spcAft>
              <a:buClr>
                <a:srgbClr val="000000"/>
              </a:buClr>
              <a:buSzPts val="1800"/>
              <a:buChar char="▪"/>
            </a:pPr>
            <a:r>
              <a:rPr lang="en-US" sz="1800">
                <a:solidFill>
                  <a:srgbClr val="000000"/>
                </a:solidFill>
              </a:rPr>
              <a:t>The imaging lessons learned with Ranger 7 served as the basis for improved methods used to enhance and restore images from the Surveyor missions to the moon, the Mariner series of flyby missions to Mars, the Apollo manned flights to the moon, and others</a:t>
            </a:r>
            <a:endParaRPr sz="1800">
              <a:solidFill>
                <a:srgbClr val="000000"/>
              </a:solidFill>
            </a:endParaRPr>
          </a:p>
          <a:p>
            <a:pPr indent="-217169" lvl="2" marL="1143000" rtl="0" algn="just">
              <a:lnSpc>
                <a:spcPct val="140000"/>
              </a:lnSpc>
              <a:spcBef>
                <a:spcPts val="1000"/>
              </a:spcBef>
              <a:spcAft>
                <a:spcPts val="0"/>
              </a:spcAft>
              <a:buClr>
                <a:srgbClr val="000000"/>
              </a:buClr>
              <a:buSzPts val="1800"/>
              <a:buChar char="▪"/>
            </a:pPr>
            <a:r>
              <a:rPr lang="en-US" sz="1800">
                <a:solidFill>
                  <a:srgbClr val="000000"/>
                </a:solidFill>
              </a:rPr>
              <a:t>In parallel with space applications, digital image processing techniques began in the late 1960s and early 1970s to be used in medical imaging, remote Earth resources observations, and astronomy</a:t>
            </a:r>
            <a:endParaRPr sz="1800">
              <a:solidFill>
                <a:srgbClr val="000000"/>
              </a:solidFill>
            </a:endParaRPr>
          </a:p>
        </p:txBody>
      </p:sp>
      <p:sp>
        <p:nvSpPr>
          <p:cNvPr id="546" name="Google Shape;546;ge39b8035f7_0_127"/>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547" name="Google Shape;547;ge39b8035f7_0_127"/>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48" name="Google Shape;548;ge39b8035f7_0_127"/>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ge2aa2c5994_0_0"/>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554" name="Google Shape;554;ge2aa2c5994_0_0"/>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lnSpcReduction="20000"/>
          </a:bodyPr>
          <a:lstStyle/>
          <a:p>
            <a:pPr indent="-233680" lvl="0" marL="228600" rtl="0" algn="just">
              <a:spcBef>
                <a:spcPts val="500"/>
              </a:spcBef>
              <a:spcAft>
                <a:spcPts val="0"/>
              </a:spcAft>
              <a:buSzPts val="2060"/>
              <a:buChar char="▪"/>
            </a:pPr>
            <a:r>
              <a:rPr b="1" lang="en-US" sz="1900"/>
              <a:t>Fundamental Steps in Digital Image Processing</a:t>
            </a:r>
            <a:endParaRPr b="1" sz="1900"/>
          </a:p>
          <a:p>
            <a:pPr indent="0" lvl="0" marL="0" rtl="0" algn="just">
              <a:spcBef>
                <a:spcPts val="500"/>
              </a:spcBef>
              <a:spcAft>
                <a:spcPts val="0"/>
              </a:spcAft>
              <a:buNone/>
            </a:pPr>
            <a:r>
              <a:t/>
            </a:r>
            <a:endParaRPr>
              <a:solidFill>
                <a:srgbClr val="000000"/>
              </a:solidFill>
            </a:endParaRPr>
          </a:p>
          <a:p>
            <a:pPr indent="0" lvl="0" marL="0" rtl="0" algn="just">
              <a:spcBef>
                <a:spcPts val="500"/>
              </a:spcBef>
              <a:spcAft>
                <a:spcPts val="0"/>
              </a:spcAft>
              <a:buNone/>
            </a:pPr>
            <a:r>
              <a:t/>
            </a:r>
            <a:endParaRPr>
              <a:solidFill>
                <a:srgbClr val="000000"/>
              </a:solidFill>
            </a:endParaRPr>
          </a:p>
          <a:p>
            <a:pPr indent="0" lvl="0" marL="0" rtl="0" algn="just">
              <a:spcBef>
                <a:spcPts val="500"/>
              </a:spcBef>
              <a:spcAft>
                <a:spcPts val="0"/>
              </a:spcAft>
              <a:buNone/>
            </a:pPr>
            <a:r>
              <a:t/>
            </a:r>
            <a:endParaRPr>
              <a:solidFill>
                <a:srgbClr val="000000"/>
              </a:solidFill>
            </a:endParaRPr>
          </a:p>
          <a:p>
            <a:pPr indent="0" lvl="0" marL="0" rtl="0" algn="just">
              <a:spcBef>
                <a:spcPts val="500"/>
              </a:spcBef>
              <a:spcAft>
                <a:spcPts val="0"/>
              </a:spcAft>
              <a:buNone/>
            </a:pPr>
            <a:r>
              <a:t/>
            </a:r>
            <a:endParaRPr>
              <a:solidFill>
                <a:srgbClr val="000000"/>
              </a:solidFill>
            </a:endParaRPr>
          </a:p>
          <a:p>
            <a:pPr indent="0" lvl="0" marL="0" rtl="0" algn="just">
              <a:spcBef>
                <a:spcPts val="500"/>
              </a:spcBef>
              <a:spcAft>
                <a:spcPts val="0"/>
              </a:spcAft>
              <a:buNone/>
            </a:pPr>
            <a:r>
              <a:t/>
            </a:r>
            <a:endParaRPr>
              <a:solidFill>
                <a:srgbClr val="000000"/>
              </a:solidFill>
            </a:endParaRPr>
          </a:p>
          <a:p>
            <a:pPr indent="0" lvl="0" marL="0" rtl="0" algn="just">
              <a:spcBef>
                <a:spcPts val="500"/>
              </a:spcBef>
              <a:spcAft>
                <a:spcPts val="0"/>
              </a:spcAft>
              <a:buNone/>
            </a:pPr>
            <a:r>
              <a:t/>
            </a:r>
            <a:endParaRPr>
              <a:solidFill>
                <a:srgbClr val="000000"/>
              </a:solidFill>
            </a:endParaRPr>
          </a:p>
          <a:p>
            <a:pPr indent="0" lvl="0" marL="0" rtl="0" algn="just">
              <a:spcBef>
                <a:spcPts val="500"/>
              </a:spcBef>
              <a:spcAft>
                <a:spcPts val="0"/>
              </a:spcAft>
              <a:buNone/>
            </a:pPr>
            <a:r>
              <a:t/>
            </a:r>
            <a:endParaRPr>
              <a:solidFill>
                <a:srgbClr val="000000"/>
              </a:solidFill>
            </a:endParaRPr>
          </a:p>
          <a:p>
            <a:pPr indent="0" lvl="0" marL="0" rtl="0" algn="just">
              <a:spcBef>
                <a:spcPts val="500"/>
              </a:spcBef>
              <a:spcAft>
                <a:spcPts val="0"/>
              </a:spcAft>
              <a:buNone/>
            </a:pPr>
            <a:r>
              <a:t/>
            </a:r>
            <a:endParaRPr>
              <a:solidFill>
                <a:srgbClr val="000000"/>
              </a:solidFill>
            </a:endParaRPr>
          </a:p>
          <a:p>
            <a:pPr indent="0" lvl="0" marL="0" rtl="0" algn="just">
              <a:spcBef>
                <a:spcPts val="500"/>
              </a:spcBef>
              <a:spcAft>
                <a:spcPts val="0"/>
              </a:spcAft>
              <a:buNone/>
            </a:pPr>
            <a:r>
              <a:t/>
            </a:r>
            <a:endParaRPr>
              <a:solidFill>
                <a:srgbClr val="000000"/>
              </a:solidFill>
            </a:endParaRPr>
          </a:p>
          <a:p>
            <a:pPr indent="0" lvl="0" marL="0" rtl="0" algn="just">
              <a:spcBef>
                <a:spcPts val="500"/>
              </a:spcBef>
              <a:spcAft>
                <a:spcPts val="0"/>
              </a:spcAft>
              <a:buNone/>
            </a:pPr>
            <a:r>
              <a:t/>
            </a:r>
            <a:endParaRPr>
              <a:solidFill>
                <a:srgbClr val="000000"/>
              </a:solidFill>
            </a:endParaRPr>
          </a:p>
          <a:p>
            <a:pPr indent="0" lvl="0" marL="0" rtl="0" algn="just">
              <a:spcBef>
                <a:spcPts val="500"/>
              </a:spcBef>
              <a:spcAft>
                <a:spcPts val="0"/>
              </a:spcAft>
              <a:buNone/>
            </a:pPr>
            <a:r>
              <a:t/>
            </a:r>
            <a:endParaRPr>
              <a:solidFill>
                <a:srgbClr val="000000"/>
              </a:solidFill>
            </a:endParaRPr>
          </a:p>
          <a:p>
            <a:pPr indent="0" lvl="0" marL="0" rtl="0" algn="just">
              <a:spcBef>
                <a:spcPts val="500"/>
              </a:spcBef>
              <a:spcAft>
                <a:spcPts val="0"/>
              </a:spcAft>
              <a:buNone/>
            </a:pPr>
            <a:r>
              <a:t/>
            </a:r>
            <a:endParaRPr>
              <a:solidFill>
                <a:srgbClr val="000000"/>
              </a:solidFill>
            </a:endParaRPr>
          </a:p>
          <a:p>
            <a:pPr indent="0" lvl="0" marL="0" rtl="0" algn="just">
              <a:spcBef>
                <a:spcPts val="500"/>
              </a:spcBef>
              <a:spcAft>
                <a:spcPts val="0"/>
              </a:spcAft>
              <a:buClr>
                <a:schemeClr val="dk1"/>
              </a:buClr>
              <a:buSzPts val="1100"/>
              <a:buFont typeface="Arial"/>
              <a:buNone/>
            </a:pPr>
            <a:r>
              <a:rPr lang="en-US" sz="1583"/>
              <a:t>FIGURE 1.23 Fundamental steps in digital image processing.</a:t>
            </a:r>
            <a:endParaRPr sz="1583"/>
          </a:p>
          <a:p>
            <a:pPr indent="0" lvl="0" marL="0" rtl="0" algn="just">
              <a:spcBef>
                <a:spcPts val="500"/>
              </a:spcBef>
              <a:spcAft>
                <a:spcPts val="0"/>
              </a:spcAft>
              <a:buNone/>
            </a:pPr>
            <a:r>
              <a:t/>
            </a:r>
            <a:endParaRPr>
              <a:solidFill>
                <a:srgbClr val="000000"/>
              </a:solidFill>
            </a:endParaRPr>
          </a:p>
        </p:txBody>
      </p:sp>
      <p:sp>
        <p:nvSpPr>
          <p:cNvPr id="555" name="Google Shape;555;ge2aa2c5994_0_0"/>
          <p:cNvSpPr txBox="1"/>
          <p:nvPr>
            <p:ph idx="11" type="ftr"/>
          </p:nvPr>
        </p:nvSpPr>
        <p:spPr>
          <a:xfrm>
            <a:off x="801597" y="6227039"/>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556" name="Google Shape;556;ge2aa2c5994_0_0"/>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57" name="Google Shape;557;ge2aa2c5994_0_0"/>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pic>
        <p:nvPicPr>
          <p:cNvPr id="558" name="Google Shape;558;ge2aa2c5994_0_0"/>
          <p:cNvPicPr preferRelativeResize="0"/>
          <p:nvPr/>
        </p:nvPicPr>
        <p:blipFill>
          <a:blip r:embed="rId3">
            <a:alphaModFix/>
          </a:blip>
          <a:stretch>
            <a:fillRect/>
          </a:stretch>
        </p:blipFill>
        <p:spPr>
          <a:xfrm>
            <a:off x="5118450" y="1215500"/>
            <a:ext cx="6480901" cy="4576688"/>
          </a:xfrm>
          <a:prstGeom prst="rect">
            <a:avLst/>
          </a:prstGeom>
          <a:noFill/>
          <a:ln>
            <a:noFill/>
          </a:ln>
        </p:spPr>
      </p:pic>
      <p:sp>
        <p:nvSpPr>
          <p:cNvPr id="559" name="Google Shape;559;ge2aa2c5994_0_0"/>
          <p:cNvSpPr txBox="1"/>
          <p:nvPr>
            <p:ph idx="11" type="ftr"/>
          </p:nvPr>
        </p:nvSpPr>
        <p:spPr>
          <a:xfrm>
            <a:off x="5490450" y="5906950"/>
            <a:ext cx="6108900" cy="320100"/>
          </a:xfrm>
          <a:prstGeom prst="rect">
            <a:avLst/>
          </a:prstGeom>
          <a:noFill/>
          <a:ln>
            <a:noFill/>
          </a:ln>
        </p:spPr>
        <p:txBody>
          <a:bodyPr anchorCtr="0" anchor="ctr" bIns="45700" lIns="91425" spcFirstLastPara="1" rIns="91425" wrap="square" tIns="45700">
            <a:noAutofit/>
          </a:bodyPr>
          <a:lstStyle/>
          <a:p>
            <a:pPr indent="0" lvl="0" marL="0" rtl="0" algn="just">
              <a:lnSpc>
                <a:spcPct val="120000"/>
              </a:lnSpc>
              <a:spcBef>
                <a:spcPts val="500"/>
              </a:spcBef>
              <a:spcAft>
                <a:spcPts val="0"/>
              </a:spcAft>
              <a:buClr>
                <a:schemeClr val="dk1"/>
              </a:buClr>
              <a:buSzPts val="1100"/>
              <a:buFont typeface="Arial"/>
              <a:buNone/>
            </a:pPr>
            <a:r>
              <a:rPr lang="en-US" sz="1583">
                <a:solidFill>
                  <a:schemeClr val="dk1"/>
                </a:solidFill>
              </a:rPr>
              <a:t>FIGURE 1.23 Fundamental steps in digital image processing.</a:t>
            </a:r>
            <a:endParaRPr sz="1583">
              <a:solidFill>
                <a:schemeClr val="dk1"/>
              </a:solidFill>
            </a:endParaRPr>
          </a:p>
          <a:p>
            <a:pPr indent="0" lvl="0" marL="0" rtl="0" algn="ctr">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ge2aa2c5994_0_9"/>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565" name="Google Shape;565;ge2aa2c5994_0_9"/>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a:bodyPr>
          <a:lstStyle/>
          <a:p>
            <a:pPr indent="-233680" lvl="0" marL="228600" rtl="0" algn="just">
              <a:spcBef>
                <a:spcPts val="500"/>
              </a:spcBef>
              <a:spcAft>
                <a:spcPts val="0"/>
              </a:spcAft>
              <a:buSzPts val="2060"/>
              <a:buChar char="▪"/>
            </a:pPr>
            <a:r>
              <a:rPr b="1" lang="en-US" sz="1900"/>
              <a:t>Fundamental Steps in Digital Image Processing</a:t>
            </a:r>
            <a:endParaRPr b="1" sz="1900"/>
          </a:p>
          <a:p>
            <a:pPr indent="-217169" lvl="1" marL="685800" rtl="0" algn="just">
              <a:spcBef>
                <a:spcPts val="500"/>
              </a:spcBef>
              <a:spcAft>
                <a:spcPts val="0"/>
              </a:spcAft>
              <a:buSzPts val="1800"/>
              <a:buChar char="▪"/>
            </a:pPr>
            <a:r>
              <a:rPr lang="en-US" sz="1800"/>
              <a:t>Divide the material into the two broad categories </a:t>
            </a:r>
            <a:endParaRPr sz="1800"/>
          </a:p>
          <a:p>
            <a:pPr indent="-204469" lvl="2" marL="1143000" rtl="0" algn="just">
              <a:spcBef>
                <a:spcPts val="500"/>
              </a:spcBef>
              <a:spcAft>
                <a:spcPts val="0"/>
              </a:spcAft>
              <a:buSzPts val="1600"/>
              <a:buChar char="▪"/>
            </a:pPr>
            <a:r>
              <a:rPr lang="en-US" sz="1600"/>
              <a:t>Methods whose input and output are images</a:t>
            </a:r>
            <a:endParaRPr sz="1600"/>
          </a:p>
          <a:p>
            <a:pPr indent="-204469" lvl="2" marL="1143000" rtl="0" algn="just">
              <a:spcBef>
                <a:spcPts val="500"/>
              </a:spcBef>
              <a:spcAft>
                <a:spcPts val="0"/>
              </a:spcAft>
              <a:buSzPts val="1600"/>
              <a:buChar char="▪"/>
            </a:pPr>
            <a:r>
              <a:rPr lang="en-US" sz="1600"/>
              <a:t>Methods whose inputs may be images, but whose outputs are attributes extracted from those image</a:t>
            </a:r>
            <a:endParaRPr sz="1600"/>
          </a:p>
          <a:p>
            <a:pPr indent="-217169" lvl="1" marL="685800" rtl="0" algn="just">
              <a:spcBef>
                <a:spcPts val="500"/>
              </a:spcBef>
              <a:spcAft>
                <a:spcPts val="0"/>
              </a:spcAft>
              <a:buSzPts val="1800"/>
              <a:buChar char="▪"/>
            </a:pPr>
            <a:r>
              <a:rPr lang="en-US" sz="1800"/>
              <a:t>This organization is summarized in Fig. 1.23</a:t>
            </a:r>
            <a:endParaRPr sz="1800"/>
          </a:p>
          <a:p>
            <a:pPr indent="-217169" lvl="1" marL="685800" rtl="0" algn="just">
              <a:spcBef>
                <a:spcPts val="500"/>
              </a:spcBef>
              <a:spcAft>
                <a:spcPts val="0"/>
              </a:spcAft>
              <a:buSzPts val="1800"/>
              <a:buChar char="▪"/>
            </a:pPr>
            <a:r>
              <a:rPr lang="en-US" sz="1800"/>
              <a:t>The diagram does not imply that every process is applied to an image</a:t>
            </a:r>
            <a:endParaRPr sz="1800"/>
          </a:p>
          <a:p>
            <a:pPr indent="-217169" lvl="1" marL="685800" rtl="0" algn="just">
              <a:spcBef>
                <a:spcPts val="500"/>
              </a:spcBef>
              <a:spcAft>
                <a:spcPts val="0"/>
              </a:spcAft>
              <a:buSzPts val="1800"/>
              <a:buChar char="▪"/>
            </a:pPr>
            <a:r>
              <a:rPr lang="en-US" sz="1800"/>
              <a:t>All the methodologies that can be applied to images for different purposes, and possibly with different objectives</a:t>
            </a:r>
            <a:endParaRPr sz="1800">
              <a:solidFill>
                <a:srgbClr val="000000"/>
              </a:solidFill>
            </a:endParaRPr>
          </a:p>
        </p:txBody>
      </p:sp>
      <p:sp>
        <p:nvSpPr>
          <p:cNvPr id="566" name="Google Shape;566;ge2aa2c5994_0_9"/>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567" name="Google Shape;567;ge2aa2c5994_0_9"/>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68" name="Google Shape;568;ge2aa2c5994_0_9"/>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ge2aa2c5994_0_22"/>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574" name="Google Shape;574;ge2aa2c5994_0_22"/>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a:bodyPr>
          <a:lstStyle/>
          <a:p>
            <a:pPr indent="-233680" lvl="0" marL="228600" rtl="0" algn="just">
              <a:spcBef>
                <a:spcPts val="500"/>
              </a:spcBef>
              <a:spcAft>
                <a:spcPts val="0"/>
              </a:spcAft>
              <a:buSzPts val="2060"/>
              <a:buChar char="▪"/>
            </a:pPr>
            <a:r>
              <a:rPr b="1" lang="en-US" sz="1900"/>
              <a:t>Fundamental Steps in Digital Image Processing</a:t>
            </a:r>
            <a:endParaRPr b="1" sz="1900"/>
          </a:p>
          <a:p>
            <a:pPr indent="-217169" lvl="1" marL="685800" rtl="0" algn="just">
              <a:spcBef>
                <a:spcPts val="500"/>
              </a:spcBef>
              <a:spcAft>
                <a:spcPts val="0"/>
              </a:spcAft>
              <a:buSzPts val="1800"/>
              <a:buChar char="▪"/>
            </a:pPr>
            <a:r>
              <a:rPr b="1" lang="en-US" sz="1800"/>
              <a:t>Image acquisition</a:t>
            </a:r>
            <a:endParaRPr b="1" sz="1800"/>
          </a:p>
          <a:p>
            <a:pPr indent="-204469" lvl="2" marL="1143000" rtl="0" algn="just">
              <a:spcBef>
                <a:spcPts val="500"/>
              </a:spcBef>
              <a:spcAft>
                <a:spcPts val="0"/>
              </a:spcAft>
              <a:buSzPts val="1600"/>
              <a:buChar char="▪"/>
            </a:pPr>
            <a:r>
              <a:rPr lang="en-US" sz="1600"/>
              <a:t>Given an image that is already in digital form </a:t>
            </a:r>
            <a:endParaRPr sz="1600"/>
          </a:p>
          <a:p>
            <a:pPr indent="-204469" lvl="2" marL="1143000" rtl="0" algn="just">
              <a:spcBef>
                <a:spcPts val="500"/>
              </a:spcBef>
              <a:spcAft>
                <a:spcPts val="0"/>
              </a:spcAft>
              <a:buSzPts val="1600"/>
              <a:buChar char="▪"/>
            </a:pPr>
            <a:r>
              <a:rPr lang="en-US" sz="1600"/>
              <a:t>The image acquisition stage involves preprocessing, such as scaling</a:t>
            </a:r>
            <a:endParaRPr sz="1600"/>
          </a:p>
          <a:p>
            <a:pPr indent="-217169" lvl="1" marL="685800" rtl="0" algn="just">
              <a:spcBef>
                <a:spcPts val="500"/>
              </a:spcBef>
              <a:spcAft>
                <a:spcPts val="0"/>
              </a:spcAft>
              <a:buSzPts val="1800"/>
              <a:buChar char="▪"/>
            </a:pPr>
            <a:r>
              <a:rPr b="1" lang="en-US" sz="1800"/>
              <a:t>Image enhancement</a:t>
            </a:r>
            <a:endParaRPr b="1" sz="1800"/>
          </a:p>
          <a:p>
            <a:pPr indent="-217169" lvl="2" marL="1143000" rtl="0" algn="just">
              <a:spcBef>
                <a:spcPts val="500"/>
              </a:spcBef>
              <a:spcAft>
                <a:spcPts val="0"/>
              </a:spcAft>
              <a:buSzPts val="1800"/>
              <a:buChar char="▪"/>
            </a:pPr>
            <a:r>
              <a:rPr lang="en-US" sz="1600"/>
              <a:t>The process of manipulating an image so the result is more suitable than the original for a specific application</a:t>
            </a:r>
            <a:endParaRPr sz="1600"/>
          </a:p>
          <a:p>
            <a:pPr indent="-241300" lvl="2" marL="1143000" rtl="0" algn="just">
              <a:spcBef>
                <a:spcPts val="500"/>
              </a:spcBef>
              <a:spcAft>
                <a:spcPts val="0"/>
              </a:spcAft>
              <a:buSzPts val="2180"/>
              <a:buChar char="▪"/>
            </a:pPr>
            <a:r>
              <a:rPr lang="en-US" sz="1600"/>
              <a:t>Enhancement techniques are problem oriented</a:t>
            </a:r>
            <a:endParaRPr sz="1600"/>
          </a:p>
          <a:p>
            <a:pPr indent="-241300" lvl="2" marL="1143000" rtl="0" algn="just">
              <a:spcBef>
                <a:spcPts val="500"/>
              </a:spcBef>
              <a:spcAft>
                <a:spcPts val="0"/>
              </a:spcAft>
              <a:buSzPts val="2180"/>
              <a:buChar char="▪"/>
            </a:pPr>
            <a:r>
              <a:rPr lang="en-US" sz="1600"/>
              <a:t>for example, a method that is quite useful for enhancing X-ray images may not be the best approach for enhancing satellite images</a:t>
            </a:r>
            <a:endParaRPr sz="1600"/>
          </a:p>
        </p:txBody>
      </p:sp>
      <p:sp>
        <p:nvSpPr>
          <p:cNvPr id="575" name="Google Shape;575;ge2aa2c5994_0_22"/>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576" name="Google Shape;576;ge2aa2c5994_0_22"/>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77" name="Google Shape;577;ge2aa2c5994_0_22"/>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ge2aa2c5994_0_34"/>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583" name="Google Shape;583;ge2aa2c5994_0_34"/>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lnSpcReduction="10000"/>
          </a:bodyPr>
          <a:lstStyle/>
          <a:p>
            <a:pPr indent="-233680" lvl="0" marL="228600" rtl="0" algn="just">
              <a:spcBef>
                <a:spcPts val="500"/>
              </a:spcBef>
              <a:spcAft>
                <a:spcPts val="0"/>
              </a:spcAft>
              <a:buSzPts val="2060"/>
              <a:buChar char="▪"/>
            </a:pPr>
            <a:r>
              <a:rPr b="1" lang="en-US" sz="1900"/>
              <a:t>Fundamental Steps in Digital Image Processing</a:t>
            </a:r>
            <a:endParaRPr b="1" sz="1900"/>
          </a:p>
          <a:p>
            <a:pPr indent="-217169" lvl="1" marL="685800" rtl="0" algn="just">
              <a:spcBef>
                <a:spcPts val="500"/>
              </a:spcBef>
              <a:spcAft>
                <a:spcPts val="0"/>
              </a:spcAft>
              <a:buSzPts val="1800"/>
              <a:buChar char="▪"/>
            </a:pPr>
            <a:r>
              <a:rPr b="1" lang="en-US" sz="1800"/>
              <a:t>Image restoration </a:t>
            </a:r>
            <a:endParaRPr b="1" sz="1800"/>
          </a:p>
          <a:p>
            <a:pPr indent="-204469" lvl="2" marL="1143000" rtl="0" algn="just">
              <a:spcBef>
                <a:spcPts val="500"/>
              </a:spcBef>
              <a:spcAft>
                <a:spcPts val="0"/>
              </a:spcAft>
              <a:buSzPts val="1600"/>
              <a:buChar char="▪"/>
            </a:pPr>
            <a:r>
              <a:rPr lang="en-US" sz="1600"/>
              <a:t>Deals with improving the appearance of an image</a:t>
            </a:r>
            <a:endParaRPr sz="1600"/>
          </a:p>
          <a:p>
            <a:pPr indent="-204469" lvl="2" marL="1143000" rtl="0" algn="just">
              <a:spcBef>
                <a:spcPts val="500"/>
              </a:spcBef>
              <a:spcAft>
                <a:spcPts val="0"/>
              </a:spcAft>
              <a:buSzPts val="1600"/>
              <a:buChar char="▪"/>
            </a:pPr>
            <a:r>
              <a:rPr lang="en-US" sz="1600"/>
              <a:t>Unlike enhancement, which is subjective, image restoration is objective</a:t>
            </a:r>
            <a:endParaRPr sz="1600"/>
          </a:p>
          <a:p>
            <a:pPr indent="-204469" lvl="2" marL="1143000" rtl="0" algn="just">
              <a:spcBef>
                <a:spcPts val="500"/>
              </a:spcBef>
              <a:spcAft>
                <a:spcPts val="0"/>
              </a:spcAft>
              <a:buSzPts val="1600"/>
              <a:buChar char="▪"/>
            </a:pPr>
            <a:r>
              <a:rPr lang="en-US" sz="1600"/>
              <a:t>Restoration techniques tend to be based on mathematical or probabilistic models of image degradation</a:t>
            </a:r>
            <a:endParaRPr sz="1600"/>
          </a:p>
          <a:p>
            <a:pPr indent="-204469" lvl="2" marL="1143000" rtl="0" algn="just">
              <a:spcBef>
                <a:spcPts val="500"/>
              </a:spcBef>
              <a:spcAft>
                <a:spcPts val="0"/>
              </a:spcAft>
              <a:buSzPts val="1600"/>
              <a:buChar char="▪"/>
            </a:pPr>
            <a:r>
              <a:rPr lang="en-US" sz="1600"/>
              <a:t>Enhancement is based on human subjective preferences regarding what constitutes a “good” enhancement result</a:t>
            </a:r>
            <a:endParaRPr sz="1600"/>
          </a:p>
          <a:p>
            <a:pPr indent="-217169" lvl="1" marL="685800" rtl="0" algn="just">
              <a:spcBef>
                <a:spcPts val="500"/>
              </a:spcBef>
              <a:spcAft>
                <a:spcPts val="0"/>
              </a:spcAft>
              <a:buSzPts val="1800"/>
              <a:buChar char="▪"/>
            </a:pPr>
            <a:r>
              <a:rPr b="1" lang="en-US" sz="1800"/>
              <a:t>Color image processing</a:t>
            </a:r>
            <a:endParaRPr b="1" sz="1800"/>
          </a:p>
          <a:p>
            <a:pPr indent="-204469" lvl="2" marL="1143000" rtl="0" algn="just">
              <a:spcBef>
                <a:spcPts val="500"/>
              </a:spcBef>
              <a:spcAft>
                <a:spcPts val="0"/>
              </a:spcAft>
              <a:buSzPts val="1600"/>
              <a:buChar char="▪"/>
            </a:pPr>
            <a:r>
              <a:rPr lang="en-US" sz="1600"/>
              <a:t>Fundamental concepts in color models</a:t>
            </a:r>
            <a:endParaRPr sz="1600"/>
          </a:p>
          <a:p>
            <a:pPr indent="-204469" lvl="2" marL="1143000" rtl="0" algn="just">
              <a:spcBef>
                <a:spcPts val="500"/>
              </a:spcBef>
              <a:spcAft>
                <a:spcPts val="0"/>
              </a:spcAft>
              <a:buSzPts val="1600"/>
              <a:buChar char="▪"/>
            </a:pPr>
            <a:r>
              <a:rPr lang="en-US" sz="1600"/>
              <a:t>Basic color processing in a digital domain</a:t>
            </a:r>
            <a:endParaRPr sz="1600"/>
          </a:p>
          <a:p>
            <a:pPr indent="-204469" lvl="2" marL="1143000" rtl="0" algn="just">
              <a:spcBef>
                <a:spcPts val="500"/>
              </a:spcBef>
              <a:spcAft>
                <a:spcPts val="0"/>
              </a:spcAft>
              <a:buSzPts val="1600"/>
              <a:buChar char="▪"/>
            </a:pPr>
            <a:r>
              <a:rPr lang="en-US" sz="1600"/>
              <a:t>Color is used as the basis for extracting features of interest in an image</a:t>
            </a:r>
            <a:endParaRPr sz="1600"/>
          </a:p>
        </p:txBody>
      </p:sp>
      <p:sp>
        <p:nvSpPr>
          <p:cNvPr id="584" name="Google Shape;584;ge2aa2c5994_0_34"/>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585" name="Google Shape;585;ge2aa2c5994_0_34"/>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86" name="Google Shape;586;ge2aa2c5994_0_34"/>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ge2aa2c5994_0_47"/>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592" name="Google Shape;592;ge2aa2c5994_0_47"/>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lnSpcReduction="10000"/>
          </a:bodyPr>
          <a:lstStyle/>
          <a:p>
            <a:pPr indent="-233680" lvl="0" marL="228600" rtl="0" algn="just">
              <a:spcBef>
                <a:spcPts val="500"/>
              </a:spcBef>
              <a:spcAft>
                <a:spcPts val="0"/>
              </a:spcAft>
              <a:buSzPts val="2060"/>
              <a:buChar char="▪"/>
            </a:pPr>
            <a:r>
              <a:rPr b="1" lang="en-US" sz="1900"/>
              <a:t>Fundamental Steps in Digital Image Processing</a:t>
            </a:r>
            <a:endParaRPr b="1" sz="1900"/>
          </a:p>
          <a:p>
            <a:pPr indent="-217169" lvl="1" marL="685800" rtl="0" algn="just">
              <a:spcBef>
                <a:spcPts val="500"/>
              </a:spcBef>
              <a:spcAft>
                <a:spcPts val="0"/>
              </a:spcAft>
              <a:buSzPts val="1800"/>
              <a:buChar char="▪"/>
            </a:pPr>
            <a:r>
              <a:rPr b="1" lang="en-US" sz="1800"/>
              <a:t>Wavelets </a:t>
            </a:r>
            <a:endParaRPr b="1" sz="1800"/>
          </a:p>
          <a:p>
            <a:pPr indent="-204469" lvl="2" marL="1143000" rtl="0" algn="just">
              <a:spcBef>
                <a:spcPts val="500"/>
              </a:spcBef>
              <a:spcAft>
                <a:spcPts val="0"/>
              </a:spcAft>
              <a:buSzPts val="1600"/>
              <a:buChar char="▪"/>
            </a:pPr>
            <a:r>
              <a:rPr lang="en-US" sz="1600"/>
              <a:t>Foundation for representing images in various degrees of resolution</a:t>
            </a:r>
            <a:endParaRPr sz="1600"/>
          </a:p>
          <a:p>
            <a:pPr indent="-204469" lvl="2" marL="1143000" rtl="0" algn="just">
              <a:spcBef>
                <a:spcPts val="500"/>
              </a:spcBef>
              <a:spcAft>
                <a:spcPts val="0"/>
              </a:spcAft>
              <a:buSzPts val="1600"/>
              <a:buChar char="▪"/>
            </a:pPr>
            <a:r>
              <a:rPr lang="en-US" sz="1600"/>
              <a:t>Used for image data compression and for pyramidal representation, in which images are subdivided successively into smaller regions</a:t>
            </a:r>
            <a:endParaRPr/>
          </a:p>
          <a:p>
            <a:pPr indent="-217169" lvl="1" marL="685800" rtl="0" algn="just">
              <a:spcBef>
                <a:spcPts val="500"/>
              </a:spcBef>
              <a:spcAft>
                <a:spcPts val="0"/>
              </a:spcAft>
              <a:buSzPts val="1800"/>
              <a:buChar char="▪"/>
            </a:pPr>
            <a:r>
              <a:rPr b="1" lang="en-US" sz="1800"/>
              <a:t>Compression</a:t>
            </a:r>
            <a:endParaRPr b="1" sz="1800"/>
          </a:p>
          <a:p>
            <a:pPr indent="-204469" lvl="2" marL="1143000" rtl="0" algn="just">
              <a:spcBef>
                <a:spcPts val="500"/>
              </a:spcBef>
              <a:spcAft>
                <a:spcPts val="0"/>
              </a:spcAft>
              <a:buSzPts val="1600"/>
              <a:buChar char="▪"/>
            </a:pPr>
            <a:r>
              <a:rPr lang="en-US" sz="1600"/>
              <a:t>Deals with techniques for reducing the storage required to save an image, or the bandwidth required to transmit it</a:t>
            </a:r>
            <a:endParaRPr sz="1600"/>
          </a:p>
          <a:p>
            <a:pPr indent="-204469" lvl="2" marL="1143000" rtl="0" algn="just">
              <a:spcBef>
                <a:spcPts val="500"/>
              </a:spcBef>
              <a:spcAft>
                <a:spcPts val="0"/>
              </a:spcAft>
              <a:buSzPts val="1600"/>
              <a:buChar char="▪"/>
            </a:pPr>
            <a:r>
              <a:rPr lang="en-US" sz="1600"/>
              <a:t>Image compression is familiar to most users of computers in the form of image file extensions, such as the jpg file extension used in the JPEG (Joint Photographic Experts Group) image compression standard</a:t>
            </a:r>
            <a:endParaRPr sz="1600"/>
          </a:p>
        </p:txBody>
      </p:sp>
      <p:sp>
        <p:nvSpPr>
          <p:cNvPr id="593" name="Google Shape;593;ge2aa2c5994_0_47"/>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594" name="Google Shape;594;ge2aa2c5994_0_47"/>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95" name="Google Shape;595;ge2aa2c5994_0_47"/>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ge2aa2c5994_0_58"/>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601" name="Google Shape;601;ge2aa2c5994_0_58"/>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lnSpcReduction="20000"/>
          </a:bodyPr>
          <a:lstStyle/>
          <a:p>
            <a:pPr indent="-233680" lvl="0" marL="228600" rtl="0" algn="just">
              <a:spcBef>
                <a:spcPts val="500"/>
              </a:spcBef>
              <a:spcAft>
                <a:spcPts val="0"/>
              </a:spcAft>
              <a:buSzPts val="2060"/>
              <a:buChar char="▪"/>
            </a:pPr>
            <a:r>
              <a:rPr b="1" lang="en-US" sz="1900"/>
              <a:t>Fundamental Steps in Digital Image Processing</a:t>
            </a:r>
            <a:endParaRPr b="1" sz="1900"/>
          </a:p>
          <a:p>
            <a:pPr indent="-217169" lvl="1" marL="685800" rtl="0" algn="just">
              <a:spcBef>
                <a:spcPts val="500"/>
              </a:spcBef>
              <a:spcAft>
                <a:spcPts val="0"/>
              </a:spcAft>
              <a:buSzPts val="1800"/>
              <a:buChar char="▪"/>
            </a:pPr>
            <a:r>
              <a:rPr b="1" lang="en-US" sz="1800"/>
              <a:t>Morphological </a:t>
            </a:r>
            <a:endParaRPr b="1" sz="1800"/>
          </a:p>
          <a:p>
            <a:pPr indent="-204469" lvl="2" marL="1143000" rtl="0" algn="just">
              <a:spcBef>
                <a:spcPts val="500"/>
              </a:spcBef>
              <a:spcAft>
                <a:spcPts val="0"/>
              </a:spcAft>
              <a:buSzPts val="1600"/>
              <a:buChar char="▪"/>
            </a:pPr>
            <a:r>
              <a:rPr lang="en-US" sz="1600"/>
              <a:t>Deals with tools for extracting image components that are useful in the representation and description of shape</a:t>
            </a:r>
            <a:endParaRPr sz="1600"/>
          </a:p>
          <a:p>
            <a:pPr indent="-217169" lvl="1" marL="685800" rtl="0" algn="just">
              <a:spcBef>
                <a:spcPts val="500"/>
              </a:spcBef>
              <a:spcAft>
                <a:spcPts val="0"/>
              </a:spcAft>
              <a:buSzPts val="1800"/>
              <a:buChar char="▪"/>
            </a:pPr>
            <a:r>
              <a:rPr b="1" lang="en-US" sz="1800"/>
              <a:t>Segmentation </a:t>
            </a:r>
            <a:endParaRPr b="1" sz="1800"/>
          </a:p>
          <a:p>
            <a:pPr indent="-204469" lvl="2" marL="1143000" rtl="0" algn="just">
              <a:spcBef>
                <a:spcPts val="500"/>
              </a:spcBef>
              <a:spcAft>
                <a:spcPts val="0"/>
              </a:spcAft>
              <a:buSzPts val="1600"/>
              <a:buChar char="▪"/>
            </a:pPr>
            <a:r>
              <a:rPr lang="en-US" sz="1600"/>
              <a:t>Partitions an image into its constituent parts or objects</a:t>
            </a:r>
            <a:endParaRPr sz="1600"/>
          </a:p>
          <a:p>
            <a:pPr indent="-217169" lvl="2" marL="1143000" rtl="0" algn="just">
              <a:spcBef>
                <a:spcPts val="500"/>
              </a:spcBef>
              <a:spcAft>
                <a:spcPts val="0"/>
              </a:spcAft>
              <a:buSzPts val="1800"/>
              <a:buChar char="▪"/>
            </a:pPr>
            <a:r>
              <a:rPr lang="en-US" sz="1600"/>
              <a:t>Autonomous segmentation is one of the most difficult tasks in digital image processing</a:t>
            </a:r>
            <a:endParaRPr sz="1600"/>
          </a:p>
          <a:p>
            <a:pPr indent="-217169" lvl="2" marL="1143000" rtl="0" algn="just">
              <a:spcBef>
                <a:spcPts val="500"/>
              </a:spcBef>
              <a:spcAft>
                <a:spcPts val="0"/>
              </a:spcAft>
              <a:buSzPts val="1800"/>
              <a:buChar char="▪"/>
            </a:pPr>
            <a:r>
              <a:rPr lang="en-US" sz="1600"/>
              <a:t>A rugged segmentation procedure brings the process a long way toward successful solution of imaging problems that require objects to be identified individually</a:t>
            </a:r>
            <a:endParaRPr sz="1600"/>
          </a:p>
          <a:p>
            <a:pPr indent="-217169" lvl="2" marL="1143000" rtl="0" algn="just">
              <a:spcBef>
                <a:spcPts val="500"/>
              </a:spcBef>
              <a:spcAft>
                <a:spcPts val="0"/>
              </a:spcAft>
              <a:buSzPts val="1800"/>
              <a:buChar char="▪"/>
            </a:pPr>
            <a:r>
              <a:rPr lang="en-US" sz="1600"/>
              <a:t>Weak or erratic segmentation algorithms almost always guarantee eventual failure</a:t>
            </a:r>
            <a:endParaRPr sz="1600"/>
          </a:p>
          <a:p>
            <a:pPr indent="-217169" lvl="2" marL="1143000" rtl="0" algn="just">
              <a:spcBef>
                <a:spcPts val="500"/>
              </a:spcBef>
              <a:spcAft>
                <a:spcPts val="0"/>
              </a:spcAft>
              <a:buSzPts val="1800"/>
              <a:buChar char="▪"/>
            </a:pPr>
            <a:r>
              <a:rPr lang="en-US" sz="1600"/>
              <a:t>The more accurate the segmentation, the more likely automated object classification is to succeed</a:t>
            </a:r>
            <a:endParaRPr/>
          </a:p>
        </p:txBody>
      </p:sp>
      <p:sp>
        <p:nvSpPr>
          <p:cNvPr id="602" name="Google Shape;602;ge2aa2c5994_0_58"/>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603" name="Google Shape;603;ge2aa2c5994_0_58"/>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04" name="Google Shape;604;ge2aa2c5994_0_58"/>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361" name="Google Shape;361;p3"/>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228600" lvl="0" marL="228600" rtl="0" algn="just">
              <a:lnSpc>
                <a:spcPct val="120000"/>
              </a:lnSpc>
              <a:spcBef>
                <a:spcPts val="0"/>
              </a:spcBef>
              <a:spcAft>
                <a:spcPts val="0"/>
              </a:spcAft>
              <a:buSzPts val="2200"/>
              <a:buChar char="▪"/>
            </a:pPr>
            <a:r>
              <a:rPr b="1" lang="en-US" sz="2000">
                <a:solidFill>
                  <a:srgbClr val="000000"/>
                </a:solidFill>
              </a:rPr>
              <a:t>Introduction</a:t>
            </a:r>
            <a:endParaRPr b="1" i="0" sz="2200" u="none" strike="noStrike">
              <a:solidFill>
                <a:srgbClr val="000000"/>
              </a:solidFill>
            </a:endParaRPr>
          </a:p>
          <a:p>
            <a:pPr indent="-228600" lvl="2" marL="685800" rtl="0" algn="just">
              <a:lnSpc>
                <a:spcPct val="120000"/>
              </a:lnSpc>
              <a:spcBef>
                <a:spcPts val="1000"/>
              </a:spcBef>
              <a:spcAft>
                <a:spcPts val="0"/>
              </a:spcAft>
              <a:buSzPts val="1980"/>
              <a:buChar char="▪"/>
            </a:pPr>
            <a:r>
              <a:rPr lang="en-US" sz="1800">
                <a:solidFill>
                  <a:srgbClr val="000000"/>
                </a:solidFill>
              </a:rPr>
              <a:t>One picture is worth more than ten thousand words</a:t>
            </a:r>
            <a:endParaRPr/>
          </a:p>
          <a:p>
            <a:pPr indent="-228600" lvl="2" marL="685800" rtl="0" algn="just">
              <a:lnSpc>
                <a:spcPct val="120000"/>
              </a:lnSpc>
              <a:spcBef>
                <a:spcPts val="1000"/>
              </a:spcBef>
              <a:spcAft>
                <a:spcPts val="0"/>
              </a:spcAft>
              <a:buSzPts val="1980"/>
              <a:buChar char="▪"/>
            </a:pPr>
            <a:r>
              <a:rPr lang="en-US" sz="1800">
                <a:solidFill>
                  <a:srgbClr val="000000"/>
                </a:solidFill>
              </a:rPr>
              <a:t>Interest in digital image processing methods stems from two principal application areas</a:t>
            </a:r>
            <a:endParaRPr/>
          </a:p>
          <a:p>
            <a:pPr indent="-228600" lvl="4" marL="1143000" rtl="0" algn="just">
              <a:lnSpc>
                <a:spcPct val="120000"/>
              </a:lnSpc>
              <a:spcBef>
                <a:spcPts val="1000"/>
              </a:spcBef>
              <a:spcAft>
                <a:spcPts val="0"/>
              </a:spcAft>
              <a:buSzPts val="1980"/>
              <a:buChar char="▪"/>
            </a:pPr>
            <a:r>
              <a:rPr lang="en-US" sz="1800">
                <a:solidFill>
                  <a:srgbClr val="000000"/>
                </a:solidFill>
              </a:rPr>
              <a:t>Improvement of pictorial information for human interpretation</a:t>
            </a:r>
            <a:endParaRPr/>
          </a:p>
          <a:p>
            <a:pPr indent="-228600" lvl="4" marL="1143000" rtl="0" algn="just">
              <a:lnSpc>
                <a:spcPct val="120000"/>
              </a:lnSpc>
              <a:spcBef>
                <a:spcPts val="1000"/>
              </a:spcBef>
              <a:spcAft>
                <a:spcPts val="0"/>
              </a:spcAft>
              <a:buSzPts val="1980"/>
              <a:buChar char="▪"/>
            </a:pPr>
            <a:r>
              <a:rPr lang="en-US" sz="1800">
                <a:solidFill>
                  <a:srgbClr val="000000"/>
                </a:solidFill>
              </a:rPr>
              <a:t>Processing of image data for tasks such as storage, transmission, and extraction of pictorial information</a:t>
            </a:r>
            <a:endParaRPr/>
          </a:p>
        </p:txBody>
      </p:sp>
      <p:sp>
        <p:nvSpPr>
          <p:cNvPr id="362" name="Google Shape;362;p3"/>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363" name="Google Shape;363;p3"/>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4" name="Google Shape;364;p3"/>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ge2aa2c5994_0_69"/>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610" name="Google Shape;610;ge2aa2c5994_0_69"/>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lnSpcReduction="10000"/>
          </a:bodyPr>
          <a:lstStyle/>
          <a:p>
            <a:pPr indent="-233680" lvl="0" marL="228600" rtl="0" algn="just">
              <a:spcBef>
                <a:spcPts val="500"/>
              </a:spcBef>
              <a:spcAft>
                <a:spcPts val="0"/>
              </a:spcAft>
              <a:buSzPts val="2060"/>
              <a:buChar char="▪"/>
            </a:pPr>
            <a:r>
              <a:rPr b="1" lang="en-US" sz="1900"/>
              <a:t>Fundamental Steps in Digital Image Processing</a:t>
            </a:r>
            <a:endParaRPr b="1" sz="1900"/>
          </a:p>
          <a:p>
            <a:pPr indent="-217169" lvl="1" marL="685800" rtl="0" algn="just">
              <a:spcBef>
                <a:spcPts val="500"/>
              </a:spcBef>
              <a:spcAft>
                <a:spcPts val="0"/>
              </a:spcAft>
              <a:buSzPts val="1800"/>
              <a:buChar char="▪"/>
            </a:pPr>
            <a:r>
              <a:rPr b="1" lang="en-US" sz="1800"/>
              <a:t>Feature extraction </a:t>
            </a:r>
            <a:endParaRPr b="1" sz="1800"/>
          </a:p>
          <a:p>
            <a:pPr indent="-217169" lvl="2" marL="1143000" rtl="0" algn="just">
              <a:spcBef>
                <a:spcPts val="500"/>
              </a:spcBef>
              <a:spcAft>
                <a:spcPts val="0"/>
              </a:spcAft>
              <a:buSzPts val="1800"/>
              <a:buChar char="▪"/>
            </a:pPr>
            <a:r>
              <a:rPr lang="en-US" sz="1600"/>
              <a:t>Follows the output of a segmentation stage, which usually is raw pixel data, constituting either the boundary of a region (i.e., the set of pixels separating one image region from another) or all the points in the region itself</a:t>
            </a:r>
            <a:endParaRPr sz="1600"/>
          </a:p>
          <a:p>
            <a:pPr indent="-217169" lvl="2" marL="1143000" rtl="0" algn="just">
              <a:spcBef>
                <a:spcPts val="500"/>
              </a:spcBef>
              <a:spcAft>
                <a:spcPts val="0"/>
              </a:spcAft>
              <a:buSzPts val="1800"/>
              <a:buChar char="▪"/>
            </a:pPr>
            <a:r>
              <a:rPr lang="en-US" sz="1600"/>
              <a:t>Consists of feature detection and feature description</a:t>
            </a:r>
            <a:endParaRPr sz="1600"/>
          </a:p>
          <a:p>
            <a:pPr indent="-204469" lvl="2" marL="1143000" rtl="0" algn="just">
              <a:spcBef>
                <a:spcPts val="500"/>
              </a:spcBef>
              <a:spcAft>
                <a:spcPts val="0"/>
              </a:spcAft>
              <a:buSzPts val="1600"/>
              <a:buChar char="▪"/>
            </a:pPr>
            <a:r>
              <a:rPr lang="en-US" sz="1600"/>
              <a:t>Feature detection refers to finding the features in an image, region, or boundary</a:t>
            </a:r>
            <a:endParaRPr sz="1600"/>
          </a:p>
          <a:p>
            <a:pPr indent="-204469" lvl="2" marL="1143000" rtl="0" algn="just">
              <a:spcBef>
                <a:spcPts val="500"/>
              </a:spcBef>
              <a:spcAft>
                <a:spcPts val="0"/>
              </a:spcAft>
              <a:buSzPts val="1600"/>
              <a:buChar char="▪"/>
            </a:pPr>
            <a:r>
              <a:rPr lang="en-US" sz="1600"/>
              <a:t>Feature description assigns quantitative attributes to the detected features</a:t>
            </a:r>
            <a:endParaRPr sz="1600"/>
          </a:p>
          <a:p>
            <a:pPr indent="-204469" lvl="2" marL="1143000" rtl="0" algn="just">
              <a:spcBef>
                <a:spcPts val="500"/>
              </a:spcBef>
              <a:spcAft>
                <a:spcPts val="0"/>
              </a:spcAft>
              <a:buSzPts val="1600"/>
              <a:buChar char="▪"/>
            </a:pPr>
            <a:r>
              <a:rPr lang="en-US" sz="1600"/>
              <a:t>For example, we might detect corners in a region, and describe those corners by their orientation and location; both of these descriptors are quantitative attributes</a:t>
            </a:r>
            <a:endParaRPr sz="1600"/>
          </a:p>
        </p:txBody>
      </p:sp>
      <p:sp>
        <p:nvSpPr>
          <p:cNvPr id="611" name="Google Shape;611;ge2aa2c5994_0_69"/>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612" name="Google Shape;612;ge2aa2c5994_0_69"/>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13" name="Google Shape;613;ge2aa2c5994_0_69"/>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ge2aa2c5994_0_80"/>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619" name="Google Shape;619;ge2aa2c5994_0_80"/>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lnSpcReduction="10000"/>
          </a:bodyPr>
          <a:lstStyle/>
          <a:p>
            <a:pPr indent="-233680" lvl="0" marL="228600" rtl="0" algn="just">
              <a:spcBef>
                <a:spcPts val="500"/>
              </a:spcBef>
              <a:spcAft>
                <a:spcPts val="0"/>
              </a:spcAft>
              <a:buSzPts val="2060"/>
              <a:buChar char="▪"/>
            </a:pPr>
            <a:r>
              <a:rPr b="1" lang="en-US" sz="1900"/>
              <a:t>Fundamental Steps in Digital Image Processing</a:t>
            </a:r>
            <a:endParaRPr b="1" sz="1900"/>
          </a:p>
          <a:p>
            <a:pPr indent="-217169" lvl="1" marL="685800" rtl="0" algn="just">
              <a:spcBef>
                <a:spcPts val="500"/>
              </a:spcBef>
              <a:spcAft>
                <a:spcPts val="0"/>
              </a:spcAft>
              <a:buSzPts val="1800"/>
              <a:buChar char="▪"/>
            </a:pPr>
            <a:r>
              <a:rPr b="1" lang="en-US" sz="1800"/>
              <a:t>Feature extraction </a:t>
            </a:r>
            <a:endParaRPr b="1" sz="1800"/>
          </a:p>
          <a:p>
            <a:pPr indent="-204469" lvl="2" marL="1143000" rtl="0" algn="just">
              <a:spcBef>
                <a:spcPts val="500"/>
              </a:spcBef>
              <a:spcAft>
                <a:spcPts val="0"/>
              </a:spcAft>
              <a:buSzPts val="1600"/>
              <a:buChar char="▪"/>
            </a:pPr>
            <a:r>
              <a:rPr lang="en-US" sz="1600"/>
              <a:t>Feature processing methods are subdivided into three principal categories, depending on whether they are applicable to boundaries, regions, or whole images</a:t>
            </a:r>
            <a:endParaRPr sz="1600"/>
          </a:p>
          <a:p>
            <a:pPr indent="-204469" lvl="2" marL="1143000" rtl="0" algn="just">
              <a:spcBef>
                <a:spcPts val="500"/>
              </a:spcBef>
              <a:spcAft>
                <a:spcPts val="0"/>
              </a:spcAft>
              <a:buSzPts val="1600"/>
              <a:buChar char="▪"/>
            </a:pPr>
            <a:r>
              <a:rPr lang="en-US" sz="1600"/>
              <a:t>Some features are applicable to more than one category</a:t>
            </a:r>
            <a:endParaRPr sz="1600"/>
          </a:p>
          <a:p>
            <a:pPr indent="-204469" lvl="2" marL="1143000" rtl="0" algn="just">
              <a:spcBef>
                <a:spcPts val="500"/>
              </a:spcBef>
              <a:spcAft>
                <a:spcPts val="0"/>
              </a:spcAft>
              <a:buSzPts val="1600"/>
              <a:buChar char="▪"/>
            </a:pPr>
            <a:r>
              <a:rPr lang="en-US" sz="1600"/>
              <a:t>Feature descriptors should be as insensitive as possible to variations in parameters such as scale, translation, rotation, illumination, and viewpoint</a:t>
            </a:r>
            <a:endParaRPr sz="1600"/>
          </a:p>
          <a:p>
            <a:pPr indent="-217169" lvl="1" marL="685800" rtl="0" algn="just">
              <a:spcBef>
                <a:spcPts val="500"/>
              </a:spcBef>
              <a:spcAft>
                <a:spcPts val="0"/>
              </a:spcAft>
              <a:buSzPts val="1800"/>
              <a:buChar char="▪"/>
            </a:pPr>
            <a:r>
              <a:rPr b="1" lang="en-US" sz="1800"/>
              <a:t>Image pattern classification </a:t>
            </a:r>
            <a:endParaRPr b="1" sz="1800"/>
          </a:p>
          <a:p>
            <a:pPr indent="-204469" lvl="2" marL="1143000" rtl="0" algn="just">
              <a:spcBef>
                <a:spcPts val="500"/>
              </a:spcBef>
              <a:spcAft>
                <a:spcPts val="0"/>
              </a:spcAft>
              <a:buSzPts val="1600"/>
              <a:buChar char="▪"/>
            </a:pPr>
            <a:r>
              <a:rPr lang="en-US" sz="1600"/>
              <a:t>The process that assigns a label (e.g., “vehicle”) to an object based on its feature descriptors</a:t>
            </a:r>
            <a:endParaRPr sz="1600"/>
          </a:p>
          <a:p>
            <a:pPr indent="-204469" lvl="2" marL="1143000" rtl="0" algn="just">
              <a:spcBef>
                <a:spcPts val="500"/>
              </a:spcBef>
              <a:spcAft>
                <a:spcPts val="0"/>
              </a:spcAft>
              <a:buSzPts val="1600"/>
              <a:buChar char="▪"/>
            </a:pPr>
            <a:r>
              <a:rPr lang="en-US" sz="1600"/>
              <a:t>Methods of image pattern classification ranging from “classical” approaches such as minimum-distance, correlation, and Bayes classifiers</a:t>
            </a:r>
            <a:endParaRPr sz="1600"/>
          </a:p>
        </p:txBody>
      </p:sp>
      <p:sp>
        <p:nvSpPr>
          <p:cNvPr id="620" name="Google Shape;620;ge2aa2c5994_0_80"/>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621" name="Google Shape;621;ge2aa2c5994_0_80"/>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22" name="Google Shape;622;ge2aa2c5994_0_80"/>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ge2aa2c5994_0_91"/>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628" name="Google Shape;628;ge2aa2c5994_0_91"/>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a:bodyPr>
          <a:lstStyle/>
          <a:p>
            <a:pPr indent="-233680" lvl="0" marL="228600" rtl="0" algn="just">
              <a:spcBef>
                <a:spcPts val="500"/>
              </a:spcBef>
              <a:spcAft>
                <a:spcPts val="0"/>
              </a:spcAft>
              <a:buSzPts val="2060"/>
              <a:buChar char="▪"/>
            </a:pPr>
            <a:r>
              <a:rPr b="1" lang="en-US" sz="1900"/>
              <a:t>Fundamental Steps in Digital Image Processing</a:t>
            </a:r>
            <a:endParaRPr b="1" sz="1900"/>
          </a:p>
          <a:p>
            <a:pPr indent="-217169" lvl="1" marL="685800" rtl="0" algn="just">
              <a:spcBef>
                <a:spcPts val="500"/>
              </a:spcBef>
              <a:spcAft>
                <a:spcPts val="0"/>
              </a:spcAft>
              <a:buSzPts val="1800"/>
              <a:buChar char="▪"/>
            </a:pPr>
            <a:r>
              <a:rPr b="1" lang="en-US" sz="1800"/>
              <a:t>Image pattern classification </a:t>
            </a:r>
            <a:endParaRPr b="1" sz="1800"/>
          </a:p>
          <a:p>
            <a:pPr indent="-204469" lvl="2" marL="1143000" rtl="0" algn="just">
              <a:spcBef>
                <a:spcPts val="500"/>
              </a:spcBef>
              <a:spcAft>
                <a:spcPts val="0"/>
              </a:spcAft>
              <a:buSzPts val="1600"/>
              <a:buChar char="▪"/>
            </a:pPr>
            <a:r>
              <a:rPr lang="en-US" sz="1600"/>
              <a:t>Modern approaches implemented using deep neural networks</a:t>
            </a:r>
            <a:endParaRPr sz="1600"/>
          </a:p>
          <a:p>
            <a:pPr indent="-204469" lvl="2" marL="1143000" rtl="0" algn="just">
              <a:spcBef>
                <a:spcPts val="500"/>
              </a:spcBef>
              <a:spcAft>
                <a:spcPts val="0"/>
              </a:spcAft>
              <a:buSzPts val="1600"/>
              <a:buChar char="▪"/>
            </a:pPr>
            <a:r>
              <a:rPr lang="en-US" sz="1600"/>
              <a:t>Deep convolutional neural networks, which are ideally suited for image processing work</a:t>
            </a:r>
            <a:endParaRPr sz="1600"/>
          </a:p>
          <a:p>
            <a:pPr indent="-217169" lvl="1" marL="685800" rtl="0" algn="just">
              <a:spcBef>
                <a:spcPts val="500"/>
              </a:spcBef>
              <a:spcAft>
                <a:spcPts val="0"/>
              </a:spcAft>
              <a:buSzPts val="1800"/>
              <a:buChar char="▪"/>
            </a:pPr>
            <a:r>
              <a:rPr b="1" lang="en-US" sz="1800"/>
              <a:t>Knowledge base</a:t>
            </a:r>
            <a:endParaRPr b="1" sz="1800"/>
          </a:p>
          <a:p>
            <a:pPr indent="-204469" lvl="2" marL="1143000" rtl="0" algn="just">
              <a:spcBef>
                <a:spcPts val="500"/>
              </a:spcBef>
              <a:spcAft>
                <a:spcPts val="0"/>
              </a:spcAft>
              <a:buSzPts val="1600"/>
              <a:buChar char="▪"/>
            </a:pPr>
            <a:r>
              <a:rPr lang="en-US" sz="1600"/>
              <a:t>Knowledge about a problem domain is coded into an image processing system in the form of a knowledge database</a:t>
            </a:r>
            <a:endParaRPr sz="1600"/>
          </a:p>
          <a:p>
            <a:pPr indent="-204469" lvl="2" marL="1143000" rtl="0" algn="just">
              <a:spcBef>
                <a:spcPts val="500"/>
              </a:spcBef>
              <a:spcAft>
                <a:spcPts val="0"/>
              </a:spcAft>
              <a:buSzPts val="1600"/>
              <a:buChar char="▪"/>
            </a:pPr>
            <a:r>
              <a:rPr lang="en-US" sz="1600"/>
              <a:t>This knowledge may be as simple as detailing regions of an image where the information of interest is known to be located, thus limiting the search that has to be conducted in seeking that information</a:t>
            </a:r>
            <a:endParaRPr sz="1600"/>
          </a:p>
          <a:p>
            <a:pPr indent="0" lvl="0" marL="0" rtl="0" algn="just">
              <a:spcBef>
                <a:spcPts val="500"/>
              </a:spcBef>
              <a:spcAft>
                <a:spcPts val="0"/>
              </a:spcAft>
              <a:buNone/>
            </a:pPr>
            <a:r>
              <a:t/>
            </a:r>
            <a:endParaRPr sz="1600"/>
          </a:p>
        </p:txBody>
      </p:sp>
      <p:sp>
        <p:nvSpPr>
          <p:cNvPr id="629" name="Google Shape;629;ge2aa2c5994_0_91"/>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630" name="Google Shape;630;ge2aa2c5994_0_91"/>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31" name="Google Shape;631;ge2aa2c5994_0_91"/>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ge2aa2c5994_0_101"/>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637" name="Google Shape;637;ge2aa2c5994_0_101"/>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a:bodyPr>
          <a:lstStyle/>
          <a:p>
            <a:pPr indent="-233680" lvl="0" marL="228600" rtl="0" algn="just">
              <a:spcBef>
                <a:spcPts val="500"/>
              </a:spcBef>
              <a:spcAft>
                <a:spcPts val="0"/>
              </a:spcAft>
              <a:buSzPts val="2060"/>
              <a:buChar char="▪"/>
            </a:pPr>
            <a:r>
              <a:rPr b="1" lang="en-US" sz="1900"/>
              <a:t>Fundamental Steps in Digital Image Processing</a:t>
            </a:r>
            <a:endParaRPr b="1" sz="1900"/>
          </a:p>
          <a:p>
            <a:pPr indent="-217169" lvl="1" marL="685800" rtl="0" algn="just">
              <a:spcBef>
                <a:spcPts val="500"/>
              </a:spcBef>
              <a:spcAft>
                <a:spcPts val="0"/>
              </a:spcAft>
              <a:buSzPts val="1800"/>
              <a:buChar char="▪"/>
            </a:pPr>
            <a:r>
              <a:rPr b="1" lang="en-US" sz="1800"/>
              <a:t>Knowledge base</a:t>
            </a:r>
            <a:endParaRPr b="1" sz="1800"/>
          </a:p>
          <a:p>
            <a:pPr indent="-204469" lvl="2" marL="1143000" rtl="0" algn="just">
              <a:spcBef>
                <a:spcPts val="500"/>
              </a:spcBef>
              <a:spcAft>
                <a:spcPts val="0"/>
              </a:spcAft>
              <a:buSzPts val="1600"/>
              <a:buChar char="▪"/>
            </a:pPr>
            <a:r>
              <a:rPr lang="en-US" sz="1600"/>
              <a:t>The knowledge base can also be quite complex, such as an interrelated list of all major possible defects in a materials inspection problem, or an image database containing high-resolution satellite images of a region in connection with change-detection applications</a:t>
            </a:r>
            <a:endParaRPr sz="1600"/>
          </a:p>
          <a:p>
            <a:pPr indent="-204469" lvl="2" marL="1143000" rtl="0" algn="just">
              <a:spcBef>
                <a:spcPts val="500"/>
              </a:spcBef>
              <a:spcAft>
                <a:spcPts val="0"/>
              </a:spcAft>
              <a:buSzPts val="1600"/>
              <a:buChar char="▪"/>
            </a:pPr>
            <a:r>
              <a:rPr lang="en-US" sz="1600"/>
              <a:t> It controls the interaction between modules</a:t>
            </a:r>
            <a:endParaRPr sz="1600"/>
          </a:p>
          <a:p>
            <a:pPr indent="-204469" lvl="2" marL="1143000" rtl="0" algn="just">
              <a:spcBef>
                <a:spcPts val="500"/>
              </a:spcBef>
              <a:spcAft>
                <a:spcPts val="0"/>
              </a:spcAft>
              <a:buSzPts val="1600"/>
              <a:buChar char="▪"/>
            </a:pPr>
            <a:r>
              <a:rPr lang="en-US" sz="1600"/>
              <a:t>This distinction is made in Fig. 1.23 by the use of double-headed arrows between the processing modules and the knowledge base, as opposed to single-headed arrows linking the processing modules</a:t>
            </a:r>
            <a:endParaRPr sz="1600"/>
          </a:p>
        </p:txBody>
      </p:sp>
      <p:sp>
        <p:nvSpPr>
          <p:cNvPr id="638" name="Google Shape;638;ge2aa2c5994_0_101"/>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639" name="Google Shape;639;ge2aa2c5994_0_101"/>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40" name="Google Shape;640;ge2aa2c5994_0_101"/>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ge2aa2c5994_0_112"/>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646" name="Google Shape;646;ge2aa2c5994_0_112"/>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a:bodyPr>
          <a:lstStyle/>
          <a:p>
            <a:pPr indent="-233680" lvl="0" marL="228600" rtl="0" algn="just">
              <a:spcBef>
                <a:spcPts val="500"/>
              </a:spcBef>
              <a:spcAft>
                <a:spcPts val="0"/>
              </a:spcAft>
              <a:buSzPts val="2060"/>
              <a:buChar char="▪"/>
            </a:pPr>
            <a:r>
              <a:rPr b="1" lang="en-US" sz="1900"/>
              <a:t>Fundamental Steps in Digital Image Processing</a:t>
            </a:r>
            <a:endParaRPr b="1" sz="1900"/>
          </a:p>
          <a:p>
            <a:pPr indent="-204469" lvl="1" marL="685800" rtl="0" algn="just">
              <a:spcBef>
                <a:spcPts val="500"/>
              </a:spcBef>
              <a:spcAft>
                <a:spcPts val="0"/>
              </a:spcAft>
              <a:buSzPts val="1600"/>
              <a:buChar char="▪"/>
            </a:pPr>
            <a:r>
              <a:rPr lang="en-US"/>
              <a:t>viewing the results of image processing can take place at the output of any stage in Fig. 1.23</a:t>
            </a:r>
            <a:endParaRPr/>
          </a:p>
          <a:p>
            <a:pPr indent="-204469" lvl="1" marL="685800" rtl="0" algn="just">
              <a:spcBef>
                <a:spcPts val="500"/>
              </a:spcBef>
              <a:spcAft>
                <a:spcPts val="0"/>
              </a:spcAft>
              <a:buSzPts val="1600"/>
              <a:buChar char="▪"/>
            </a:pPr>
            <a:r>
              <a:rPr lang="en-US"/>
              <a:t>Not even all those modules are needed in many cases</a:t>
            </a:r>
            <a:endParaRPr/>
          </a:p>
          <a:p>
            <a:pPr indent="-217169" lvl="1" marL="685800" rtl="0" algn="just">
              <a:spcBef>
                <a:spcPts val="500"/>
              </a:spcBef>
              <a:spcAft>
                <a:spcPts val="0"/>
              </a:spcAft>
              <a:buSzPts val="1800"/>
              <a:buChar char="▪"/>
            </a:pPr>
            <a:r>
              <a:rPr lang="en-US"/>
              <a:t>A</a:t>
            </a:r>
            <a:r>
              <a:rPr lang="en-US" sz="1600"/>
              <a:t>s the complexity of an image processing task increases, so does</a:t>
            </a:r>
            <a:r>
              <a:rPr lang="en-US"/>
              <a:t> </a:t>
            </a:r>
            <a:r>
              <a:rPr lang="en-US" sz="1600"/>
              <a:t>the number of processes required to solve the problem</a:t>
            </a:r>
            <a:endParaRPr sz="1600"/>
          </a:p>
          <a:p>
            <a:pPr indent="0" lvl="0" marL="0" rtl="0" algn="just">
              <a:spcBef>
                <a:spcPts val="500"/>
              </a:spcBef>
              <a:spcAft>
                <a:spcPts val="0"/>
              </a:spcAft>
              <a:buNone/>
            </a:pPr>
            <a:r>
              <a:t/>
            </a:r>
            <a:endParaRPr sz="1600"/>
          </a:p>
        </p:txBody>
      </p:sp>
      <p:sp>
        <p:nvSpPr>
          <p:cNvPr id="647" name="Google Shape;647;ge2aa2c5994_0_112"/>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648" name="Google Shape;648;ge2aa2c5994_0_112"/>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49" name="Google Shape;649;ge2aa2c5994_0_112"/>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ge2bb81a39e_0_0"/>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655" name="Google Shape;655;ge2bb81a39e_0_0"/>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lnSpcReduction="20000"/>
          </a:bodyPr>
          <a:lstStyle/>
          <a:p>
            <a:pPr indent="-229870" lvl="0" marL="228600" rtl="0" algn="just">
              <a:spcBef>
                <a:spcPts val="500"/>
              </a:spcBef>
              <a:spcAft>
                <a:spcPts val="0"/>
              </a:spcAft>
              <a:buSzPts val="2000"/>
              <a:buChar char="▪"/>
            </a:pPr>
            <a:r>
              <a:rPr b="1" lang="en-US" sz="2000"/>
              <a:t>Components of an Image Processing System</a:t>
            </a:r>
            <a:endParaRPr b="1" sz="2000"/>
          </a:p>
          <a:p>
            <a:pPr indent="-229869" lvl="1" marL="685800" rtl="0" algn="just">
              <a:spcBef>
                <a:spcPts val="500"/>
              </a:spcBef>
              <a:spcAft>
                <a:spcPts val="0"/>
              </a:spcAft>
              <a:buSzPts val="2000"/>
              <a:buChar char="▪"/>
            </a:pPr>
            <a:r>
              <a:rPr lang="en-US" sz="1800"/>
              <a:t>General-purpose small computers with specialized image processing hardware and software</a:t>
            </a:r>
            <a:endParaRPr sz="1800"/>
          </a:p>
          <a:p>
            <a:pPr indent="-229869" lvl="1" marL="685800" rtl="0" algn="just">
              <a:spcBef>
                <a:spcPts val="500"/>
              </a:spcBef>
              <a:spcAft>
                <a:spcPts val="0"/>
              </a:spcAft>
              <a:buSzPts val="2000"/>
              <a:buChar char="▪"/>
            </a:pPr>
            <a:r>
              <a:rPr lang="en-US" sz="1800"/>
              <a:t>Figure 1.24 shows the basic components comprising a typical general-purpose system used for digital image processing</a:t>
            </a:r>
            <a:endParaRPr sz="1800"/>
          </a:p>
          <a:p>
            <a:pPr indent="-217169" lvl="1" marL="685800" rtl="0" algn="just">
              <a:spcBef>
                <a:spcPts val="500"/>
              </a:spcBef>
              <a:spcAft>
                <a:spcPts val="0"/>
              </a:spcAft>
              <a:buSzPts val="1800"/>
              <a:buChar char="▪"/>
            </a:pPr>
            <a:r>
              <a:rPr b="1" lang="en-US" sz="1800"/>
              <a:t>Image Sensors</a:t>
            </a:r>
            <a:endParaRPr b="1" sz="1800"/>
          </a:p>
          <a:p>
            <a:pPr indent="-204469" lvl="2" marL="1143000" rtl="0" algn="just">
              <a:spcBef>
                <a:spcPts val="500"/>
              </a:spcBef>
              <a:spcAft>
                <a:spcPts val="0"/>
              </a:spcAft>
              <a:buSzPts val="1600"/>
              <a:buChar char="▪"/>
            </a:pPr>
            <a:r>
              <a:rPr lang="en-US" sz="1600"/>
              <a:t>Two subsystems are required to acquire digital images</a:t>
            </a:r>
            <a:endParaRPr sz="1600"/>
          </a:p>
          <a:p>
            <a:pPr indent="-204469" lvl="2" marL="1143000" rtl="0" algn="just">
              <a:spcBef>
                <a:spcPts val="500"/>
              </a:spcBef>
              <a:spcAft>
                <a:spcPts val="0"/>
              </a:spcAft>
              <a:buSzPts val="1600"/>
              <a:buChar char="▪"/>
            </a:pPr>
            <a:r>
              <a:rPr b="1" lang="en-US" sz="1600"/>
              <a:t>Physical Sensor</a:t>
            </a:r>
            <a:endParaRPr b="1" sz="1600"/>
          </a:p>
          <a:p>
            <a:pPr indent="-204469" lvl="3" marL="1600200" rtl="0" algn="just">
              <a:spcBef>
                <a:spcPts val="500"/>
              </a:spcBef>
              <a:spcAft>
                <a:spcPts val="0"/>
              </a:spcAft>
              <a:buSzPts val="1600"/>
              <a:buChar char="▪"/>
            </a:pPr>
            <a:r>
              <a:rPr lang="en-US" sz="1400"/>
              <a:t>Responds to the energy radiated by the object we wish to image</a:t>
            </a:r>
            <a:endParaRPr sz="1600"/>
          </a:p>
          <a:p>
            <a:pPr indent="-204469" lvl="2" marL="1143000" rtl="0" algn="just">
              <a:spcBef>
                <a:spcPts val="500"/>
              </a:spcBef>
              <a:spcAft>
                <a:spcPts val="0"/>
              </a:spcAft>
              <a:buSzPts val="1600"/>
              <a:buChar char="▪"/>
            </a:pPr>
            <a:r>
              <a:rPr b="1" lang="en-US" sz="1600"/>
              <a:t>Digitizer</a:t>
            </a:r>
            <a:endParaRPr b="1" sz="1600"/>
          </a:p>
          <a:p>
            <a:pPr indent="-204469" lvl="3" marL="1600200" rtl="0" algn="just">
              <a:spcBef>
                <a:spcPts val="500"/>
              </a:spcBef>
              <a:spcAft>
                <a:spcPts val="0"/>
              </a:spcAft>
              <a:buSzPts val="1600"/>
              <a:buChar char="▪"/>
            </a:pPr>
            <a:r>
              <a:rPr lang="en-US" sz="1400"/>
              <a:t>Device for converting the output of the physical sensing device into digital form</a:t>
            </a:r>
            <a:endParaRPr sz="1600"/>
          </a:p>
          <a:p>
            <a:pPr indent="-204469" lvl="1" marL="685800" rtl="0" algn="just">
              <a:spcBef>
                <a:spcPts val="500"/>
              </a:spcBef>
              <a:spcAft>
                <a:spcPts val="0"/>
              </a:spcAft>
              <a:buSzPts val="1600"/>
              <a:buChar char="▪"/>
            </a:pPr>
            <a:r>
              <a:rPr b="1" lang="en-US" sz="1800"/>
              <a:t>Specialized image processing hardware</a:t>
            </a:r>
            <a:r>
              <a:rPr b="1" lang="en-US"/>
              <a:t> </a:t>
            </a:r>
            <a:endParaRPr b="1"/>
          </a:p>
          <a:p>
            <a:pPr indent="-217169" lvl="2" marL="1143000" rtl="0" algn="just">
              <a:spcBef>
                <a:spcPts val="500"/>
              </a:spcBef>
              <a:spcAft>
                <a:spcPts val="0"/>
              </a:spcAft>
              <a:buSzPts val="1800"/>
              <a:buChar char="▪"/>
            </a:pPr>
            <a:r>
              <a:rPr b="1" lang="en-US" sz="1600"/>
              <a:t>Digitizer</a:t>
            </a:r>
            <a:endParaRPr b="1" sz="1600"/>
          </a:p>
        </p:txBody>
      </p:sp>
      <p:sp>
        <p:nvSpPr>
          <p:cNvPr id="656" name="Google Shape;656;ge2bb81a39e_0_0"/>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657" name="Google Shape;657;ge2bb81a39e_0_0"/>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58" name="Google Shape;658;ge2bb81a39e_0_0"/>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ge2bb81a39e_0_9"/>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664" name="Google Shape;664;ge2bb81a39e_0_9"/>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lnSpcReduction="10000"/>
          </a:bodyPr>
          <a:lstStyle/>
          <a:p>
            <a:pPr indent="0" lvl="0" marL="0" rtl="0" algn="just">
              <a:spcBef>
                <a:spcPts val="500"/>
              </a:spcBef>
              <a:spcAft>
                <a:spcPts val="0"/>
              </a:spcAft>
              <a:buNone/>
            </a:pPr>
            <a:r>
              <a:t/>
            </a:r>
            <a:endParaRPr/>
          </a:p>
          <a:p>
            <a:pPr indent="0" lvl="0" marL="0" rtl="0" algn="just">
              <a:spcBef>
                <a:spcPts val="500"/>
              </a:spcBef>
              <a:spcAft>
                <a:spcPts val="0"/>
              </a:spcAft>
              <a:buNone/>
            </a:pPr>
            <a:r>
              <a:t/>
            </a:r>
            <a:endParaRPr/>
          </a:p>
          <a:p>
            <a:pPr indent="0" lvl="0" marL="0" rtl="0" algn="just">
              <a:spcBef>
                <a:spcPts val="500"/>
              </a:spcBef>
              <a:spcAft>
                <a:spcPts val="0"/>
              </a:spcAft>
              <a:buNone/>
            </a:pPr>
            <a:r>
              <a:t/>
            </a:r>
            <a:endParaRPr/>
          </a:p>
          <a:p>
            <a:pPr indent="0" lvl="0" marL="0" rtl="0" algn="just">
              <a:spcBef>
                <a:spcPts val="500"/>
              </a:spcBef>
              <a:spcAft>
                <a:spcPts val="0"/>
              </a:spcAft>
              <a:buNone/>
            </a:pPr>
            <a:r>
              <a:t/>
            </a:r>
            <a:endParaRPr/>
          </a:p>
          <a:p>
            <a:pPr indent="0" lvl="0" marL="0" rtl="0" algn="just">
              <a:spcBef>
                <a:spcPts val="500"/>
              </a:spcBef>
              <a:spcAft>
                <a:spcPts val="0"/>
              </a:spcAft>
              <a:buNone/>
            </a:pPr>
            <a:r>
              <a:t/>
            </a:r>
            <a:endParaRPr/>
          </a:p>
          <a:p>
            <a:pPr indent="0" lvl="0" marL="0" rtl="0" algn="just">
              <a:spcBef>
                <a:spcPts val="500"/>
              </a:spcBef>
              <a:spcAft>
                <a:spcPts val="0"/>
              </a:spcAft>
              <a:buNone/>
            </a:pPr>
            <a:r>
              <a:t/>
            </a:r>
            <a:endParaRPr/>
          </a:p>
          <a:p>
            <a:pPr indent="0" lvl="0" marL="0" rtl="0" algn="just">
              <a:spcBef>
                <a:spcPts val="500"/>
              </a:spcBef>
              <a:spcAft>
                <a:spcPts val="0"/>
              </a:spcAft>
              <a:buNone/>
            </a:pPr>
            <a:r>
              <a:t/>
            </a:r>
            <a:endParaRPr/>
          </a:p>
          <a:p>
            <a:pPr indent="0" lvl="0" marL="0" rtl="0" algn="just">
              <a:spcBef>
                <a:spcPts val="500"/>
              </a:spcBef>
              <a:spcAft>
                <a:spcPts val="0"/>
              </a:spcAft>
              <a:buNone/>
            </a:pPr>
            <a:r>
              <a:t/>
            </a:r>
            <a:endParaRPr/>
          </a:p>
          <a:p>
            <a:pPr indent="0" lvl="0" marL="0" rtl="0" algn="just">
              <a:spcBef>
                <a:spcPts val="500"/>
              </a:spcBef>
              <a:spcAft>
                <a:spcPts val="0"/>
              </a:spcAft>
              <a:buNone/>
            </a:pPr>
            <a:r>
              <a:t/>
            </a:r>
            <a:endParaRPr/>
          </a:p>
          <a:p>
            <a:pPr indent="0" lvl="0" marL="0" rtl="0" algn="just">
              <a:spcBef>
                <a:spcPts val="500"/>
              </a:spcBef>
              <a:spcAft>
                <a:spcPts val="0"/>
              </a:spcAft>
              <a:buNone/>
            </a:pPr>
            <a:r>
              <a:t/>
            </a:r>
            <a:endParaRPr/>
          </a:p>
          <a:p>
            <a:pPr indent="0" lvl="0" marL="0" rtl="0" algn="just">
              <a:spcBef>
                <a:spcPts val="500"/>
              </a:spcBef>
              <a:spcAft>
                <a:spcPts val="0"/>
              </a:spcAft>
              <a:buNone/>
            </a:pPr>
            <a:r>
              <a:t/>
            </a:r>
            <a:endParaRPr/>
          </a:p>
          <a:p>
            <a:pPr indent="0" lvl="0" marL="0" rtl="0" algn="just">
              <a:spcBef>
                <a:spcPts val="500"/>
              </a:spcBef>
              <a:spcAft>
                <a:spcPts val="0"/>
              </a:spcAft>
              <a:buNone/>
            </a:pPr>
            <a:r>
              <a:t/>
            </a:r>
            <a:endParaRPr/>
          </a:p>
          <a:p>
            <a:pPr indent="0" lvl="0" marL="0" rtl="0" algn="just">
              <a:spcBef>
                <a:spcPts val="500"/>
              </a:spcBef>
              <a:spcAft>
                <a:spcPts val="0"/>
              </a:spcAft>
              <a:buNone/>
            </a:pPr>
            <a:r>
              <a:t/>
            </a:r>
            <a:endParaRPr/>
          </a:p>
          <a:p>
            <a:pPr indent="0" lvl="0" marL="0" rtl="0" algn="just">
              <a:spcBef>
                <a:spcPts val="500"/>
              </a:spcBef>
              <a:spcAft>
                <a:spcPts val="0"/>
              </a:spcAft>
              <a:buNone/>
            </a:pPr>
            <a:r>
              <a:t/>
            </a:r>
            <a:endParaRPr/>
          </a:p>
        </p:txBody>
      </p:sp>
      <p:sp>
        <p:nvSpPr>
          <p:cNvPr id="665" name="Google Shape;665;ge2bb81a39e_0_9"/>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666" name="Google Shape;666;ge2bb81a39e_0_9"/>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67" name="Google Shape;667;ge2bb81a39e_0_9"/>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pic>
        <p:nvPicPr>
          <p:cNvPr id="668" name="Google Shape;668;ge2bb81a39e_0_9"/>
          <p:cNvPicPr preferRelativeResize="0"/>
          <p:nvPr/>
        </p:nvPicPr>
        <p:blipFill>
          <a:blip r:embed="rId3">
            <a:alphaModFix/>
          </a:blip>
          <a:stretch>
            <a:fillRect/>
          </a:stretch>
        </p:blipFill>
        <p:spPr>
          <a:xfrm>
            <a:off x="6082249" y="803175"/>
            <a:ext cx="4339821" cy="5248499"/>
          </a:xfrm>
          <a:prstGeom prst="rect">
            <a:avLst/>
          </a:prstGeom>
          <a:noFill/>
          <a:ln>
            <a:noFill/>
          </a:ln>
        </p:spPr>
      </p:pic>
      <p:sp>
        <p:nvSpPr>
          <p:cNvPr id="669" name="Google Shape;669;ge2bb81a39e_0_9"/>
          <p:cNvSpPr txBox="1"/>
          <p:nvPr>
            <p:ph idx="11" type="ftr"/>
          </p:nvPr>
        </p:nvSpPr>
        <p:spPr>
          <a:xfrm>
            <a:off x="5206288" y="6051675"/>
            <a:ext cx="59229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b="1" lang="en-US" sz="1200"/>
              <a:t>FIGURE 1.24 Components of a general-purpose image processing system.</a:t>
            </a:r>
            <a:endParaRPr b="1" sz="1200"/>
          </a:p>
          <a:p>
            <a:pPr indent="0" lvl="0" marL="0" rtl="0" algn="ctr">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ge2bb81a39e_0_22"/>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675" name="Google Shape;675;ge2bb81a39e_0_22"/>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a:bodyPr>
          <a:lstStyle/>
          <a:p>
            <a:pPr indent="-229870" lvl="0" marL="228600" rtl="0" algn="just">
              <a:spcBef>
                <a:spcPts val="500"/>
              </a:spcBef>
              <a:spcAft>
                <a:spcPts val="0"/>
              </a:spcAft>
              <a:buSzPts val="2000"/>
              <a:buChar char="▪"/>
            </a:pPr>
            <a:r>
              <a:rPr b="1" lang="en-US" sz="2000"/>
              <a:t>Components of an Image Processing System</a:t>
            </a:r>
            <a:endParaRPr b="1" sz="2000"/>
          </a:p>
          <a:p>
            <a:pPr indent="-217169" lvl="1" marL="685800" rtl="0" algn="just">
              <a:spcBef>
                <a:spcPts val="500"/>
              </a:spcBef>
              <a:spcAft>
                <a:spcPts val="0"/>
              </a:spcAft>
              <a:buSzPts val="1800"/>
              <a:buChar char="▪"/>
            </a:pPr>
            <a:r>
              <a:rPr b="1" lang="en-US" sz="1800"/>
              <a:t>Specialized image processing hardware</a:t>
            </a:r>
            <a:r>
              <a:rPr b="1" lang="en-US"/>
              <a:t> </a:t>
            </a:r>
            <a:endParaRPr b="1"/>
          </a:p>
          <a:p>
            <a:pPr indent="-204469" lvl="2" marL="1143000" rtl="0" algn="just">
              <a:spcBef>
                <a:spcPts val="500"/>
              </a:spcBef>
              <a:spcAft>
                <a:spcPts val="0"/>
              </a:spcAft>
              <a:buSzPts val="1600"/>
              <a:buChar char="▪"/>
            </a:pPr>
            <a:r>
              <a:rPr b="1" lang="en-US" sz="1600"/>
              <a:t>ALU(Arithmetic Logic Unit )</a:t>
            </a:r>
            <a:endParaRPr b="1" sz="1600"/>
          </a:p>
          <a:p>
            <a:pPr indent="-204469" lvl="3" marL="1600200" rtl="0" algn="just">
              <a:spcBef>
                <a:spcPts val="500"/>
              </a:spcBef>
              <a:spcAft>
                <a:spcPts val="0"/>
              </a:spcAft>
              <a:buSzPts val="1600"/>
              <a:buChar char="▪"/>
            </a:pPr>
            <a:r>
              <a:rPr lang="en-US" sz="1400"/>
              <a:t>Performs arithmetic and logical operations in parallel on entire images</a:t>
            </a:r>
            <a:endParaRPr sz="1400"/>
          </a:p>
          <a:p>
            <a:pPr indent="-204469" lvl="3" marL="1600200" rtl="0" algn="just">
              <a:spcBef>
                <a:spcPts val="500"/>
              </a:spcBef>
              <a:spcAft>
                <a:spcPts val="0"/>
              </a:spcAft>
              <a:buSzPts val="1600"/>
              <a:buChar char="▪"/>
            </a:pPr>
            <a:r>
              <a:rPr lang="en-US" sz="1400"/>
              <a:t>One example of how an ALU is used is in averaging images for the purpose of noise reduction</a:t>
            </a:r>
            <a:endParaRPr sz="1400"/>
          </a:p>
          <a:p>
            <a:pPr indent="-204469" lvl="3" marL="1600200" rtl="0" algn="just">
              <a:spcBef>
                <a:spcPts val="500"/>
              </a:spcBef>
              <a:spcAft>
                <a:spcPts val="0"/>
              </a:spcAft>
              <a:buSzPts val="1600"/>
              <a:buChar char="▪"/>
            </a:pPr>
            <a:r>
              <a:rPr lang="en-US" sz="1400"/>
              <a:t>Called a front-end subsystem</a:t>
            </a:r>
            <a:endParaRPr sz="1400"/>
          </a:p>
          <a:p>
            <a:pPr indent="-204469" lvl="3" marL="1600200" rtl="0" algn="just">
              <a:spcBef>
                <a:spcPts val="500"/>
              </a:spcBef>
              <a:spcAft>
                <a:spcPts val="0"/>
              </a:spcAft>
              <a:buSzPts val="1600"/>
              <a:buChar char="▪"/>
            </a:pPr>
            <a:r>
              <a:rPr lang="en-US" sz="1400"/>
              <a:t>Most distinguishing characteristic is speed</a:t>
            </a:r>
            <a:endParaRPr sz="1400"/>
          </a:p>
          <a:p>
            <a:pPr indent="-204469" lvl="3" marL="1600200" rtl="0" algn="just">
              <a:spcBef>
                <a:spcPts val="500"/>
              </a:spcBef>
              <a:spcAft>
                <a:spcPts val="0"/>
              </a:spcAft>
              <a:buSzPts val="1600"/>
              <a:buChar char="▪"/>
            </a:pPr>
            <a:r>
              <a:rPr lang="en-US" sz="1400"/>
              <a:t>Performs functions that require fast data throughputs (e.g., digitizing and averaging video images at 30 frames/s)</a:t>
            </a:r>
            <a:endParaRPr sz="1400"/>
          </a:p>
          <a:p>
            <a:pPr indent="-217169" lvl="2" marL="1143000" rtl="0" algn="just">
              <a:spcBef>
                <a:spcPts val="500"/>
              </a:spcBef>
              <a:spcAft>
                <a:spcPts val="0"/>
              </a:spcAft>
              <a:buSzPts val="1800"/>
              <a:buChar char="▪"/>
            </a:pPr>
            <a:r>
              <a:rPr b="1" lang="en-US" sz="1600"/>
              <a:t>One or more GPUs (Graphics Processing Units)</a:t>
            </a:r>
            <a:endParaRPr b="1" sz="1600"/>
          </a:p>
          <a:p>
            <a:pPr indent="-204469" lvl="3" marL="1600200" rtl="0" algn="just">
              <a:spcBef>
                <a:spcPts val="500"/>
              </a:spcBef>
              <a:spcAft>
                <a:spcPts val="0"/>
              </a:spcAft>
              <a:buSzPts val="1600"/>
              <a:buChar char="▪"/>
            </a:pPr>
            <a:r>
              <a:rPr lang="en-US" sz="1400"/>
              <a:t>Perform intensive matrix operations</a:t>
            </a:r>
            <a:endParaRPr sz="1400"/>
          </a:p>
        </p:txBody>
      </p:sp>
      <p:sp>
        <p:nvSpPr>
          <p:cNvPr id="676" name="Google Shape;676;ge2bb81a39e_0_22"/>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677" name="Google Shape;677;ge2bb81a39e_0_22"/>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78" name="Google Shape;678;ge2bb81a39e_0_22"/>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ge2bb81a39e_0_31"/>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684" name="Google Shape;684;ge2bb81a39e_0_31"/>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a:bodyPr>
          <a:lstStyle/>
          <a:p>
            <a:pPr indent="-229870" lvl="0" marL="228600" rtl="0" algn="just">
              <a:spcBef>
                <a:spcPts val="500"/>
              </a:spcBef>
              <a:spcAft>
                <a:spcPts val="0"/>
              </a:spcAft>
              <a:buSzPts val="2000"/>
              <a:buChar char="▪"/>
            </a:pPr>
            <a:r>
              <a:rPr b="1" lang="en-US" sz="2000"/>
              <a:t>Components of an Image Processing System</a:t>
            </a:r>
            <a:endParaRPr b="1" sz="2000"/>
          </a:p>
          <a:p>
            <a:pPr indent="-217169" lvl="1" marL="685800" rtl="0" algn="just">
              <a:spcBef>
                <a:spcPts val="500"/>
              </a:spcBef>
              <a:spcAft>
                <a:spcPts val="0"/>
              </a:spcAft>
              <a:buSzPts val="1800"/>
              <a:buChar char="▪"/>
            </a:pPr>
            <a:r>
              <a:rPr b="1" lang="en-US" sz="1800"/>
              <a:t>Computer</a:t>
            </a:r>
            <a:endParaRPr b="1" sz="1800"/>
          </a:p>
          <a:p>
            <a:pPr indent="-204469" lvl="2" marL="1143000" rtl="0" algn="just">
              <a:spcBef>
                <a:spcPts val="500"/>
              </a:spcBef>
              <a:spcAft>
                <a:spcPts val="0"/>
              </a:spcAft>
              <a:buSzPts val="1600"/>
              <a:buChar char="▪"/>
            </a:pPr>
            <a:r>
              <a:rPr lang="en-US" sz="1600"/>
              <a:t>A general-purpose computer</a:t>
            </a:r>
            <a:endParaRPr sz="1600"/>
          </a:p>
          <a:p>
            <a:pPr indent="-204469" lvl="2" marL="1143000" rtl="0" algn="just">
              <a:spcBef>
                <a:spcPts val="500"/>
              </a:spcBef>
              <a:spcAft>
                <a:spcPts val="0"/>
              </a:spcAft>
              <a:buSzPts val="1600"/>
              <a:buChar char="▪"/>
            </a:pPr>
            <a:r>
              <a:rPr lang="en-US" sz="1600"/>
              <a:t>Range from a PC to a supercomputer</a:t>
            </a:r>
            <a:endParaRPr sz="1600"/>
          </a:p>
          <a:p>
            <a:pPr indent="-217169" lvl="1" marL="685800" rtl="0" algn="just">
              <a:spcBef>
                <a:spcPts val="500"/>
              </a:spcBef>
              <a:spcAft>
                <a:spcPts val="0"/>
              </a:spcAft>
              <a:buSzPts val="1800"/>
              <a:buChar char="▪"/>
            </a:pPr>
            <a:r>
              <a:rPr b="1" lang="en-US" sz="1800"/>
              <a:t>Software</a:t>
            </a:r>
            <a:endParaRPr b="1" sz="1800"/>
          </a:p>
          <a:p>
            <a:pPr indent="-204469" lvl="2" marL="1143000" rtl="0" algn="just">
              <a:spcBef>
                <a:spcPts val="500"/>
              </a:spcBef>
              <a:spcAft>
                <a:spcPts val="0"/>
              </a:spcAft>
              <a:buSzPts val="1600"/>
              <a:buChar char="▪"/>
            </a:pPr>
            <a:r>
              <a:rPr lang="en-US" sz="1600"/>
              <a:t>Consists of specialized modules that perform specific tasks </a:t>
            </a:r>
            <a:endParaRPr sz="1600"/>
          </a:p>
          <a:p>
            <a:pPr indent="-204469" lvl="2" marL="1143000" rtl="0" algn="just">
              <a:spcBef>
                <a:spcPts val="500"/>
              </a:spcBef>
              <a:spcAft>
                <a:spcPts val="0"/>
              </a:spcAft>
              <a:buSzPts val="1600"/>
              <a:buChar char="▪"/>
            </a:pPr>
            <a:r>
              <a:rPr lang="en-US" sz="1600"/>
              <a:t>A well-designed package</a:t>
            </a:r>
            <a:endParaRPr sz="1600"/>
          </a:p>
          <a:p>
            <a:pPr indent="-191769" lvl="3" marL="1600200" rtl="0" algn="just">
              <a:spcBef>
                <a:spcPts val="500"/>
              </a:spcBef>
              <a:spcAft>
                <a:spcPts val="0"/>
              </a:spcAft>
              <a:buSzPts val="1400"/>
              <a:buChar char="▪"/>
            </a:pPr>
            <a:r>
              <a:rPr lang="en-US" sz="1400"/>
              <a:t>Includes the capability for the user to write code </a:t>
            </a:r>
            <a:endParaRPr sz="1400"/>
          </a:p>
          <a:p>
            <a:pPr indent="-191769" lvl="3" marL="1600200" rtl="0" algn="just">
              <a:spcBef>
                <a:spcPts val="500"/>
              </a:spcBef>
              <a:spcAft>
                <a:spcPts val="0"/>
              </a:spcAft>
              <a:buSzPts val="1400"/>
              <a:buChar char="▪"/>
            </a:pPr>
            <a:r>
              <a:rPr lang="en-US" sz="1400"/>
              <a:t>Allow the integration of those modules and general-purpose software commands from at least one computer language</a:t>
            </a:r>
            <a:endParaRPr sz="1400"/>
          </a:p>
          <a:p>
            <a:pPr indent="-204469" lvl="2" marL="1143000" rtl="0" algn="just">
              <a:spcBef>
                <a:spcPts val="500"/>
              </a:spcBef>
              <a:spcAft>
                <a:spcPts val="0"/>
              </a:spcAft>
              <a:buSzPts val="1600"/>
              <a:buChar char="▪"/>
            </a:pPr>
            <a:r>
              <a:rPr lang="en-US" sz="1600"/>
              <a:t>Commercially available image processing software, MATLAB® Image Processing Toolbox</a:t>
            </a:r>
            <a:endParaRPr sz="1600"/>
          </a:p>
          <a:p>
            <a:pPr indent="0" lvl="0" marL="1143000" rtl="0" algn="just">
              <a:spcBef>
                <a:spcPts val="500"/>
              </a:spcBef>
              <a:spcAft>
                <a:spcPts val="0"/>
              </a:spcAft>
              <a:buNone/>
            </a:pPr>
            <a:r>
              <a:t/>
            </a:r>
            <a:endParaRPr sz="1400"/>
          </a:p>
        </p:txBody>
      </p:sp>
      <p:sp>
        <p:nvSpPr>
          <p:cNvPr id="685" name="Google Shape;685;ge2bb81a39e_0_31"/>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686" name="Google Shape;686;ge2bb81a39e_0_31"/>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87" name="Google Shape;687;ge2bb81a39e_0_31"/>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ge2bb81a39e_0_43"/>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693" name="Google Shape;693;ge2bb81a39e_0_43"/>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lnSpcReduction="10000"/>
          </a:bodyPr>
          <a:lstStyle/>
          <a:p>
            <a:pPr indent="-229870" lvl="0" marL="228600" rtl="0" algn="just">
              <a:spcBef>
                <a:spcPts val="500"/>
              </a:spcBef>
              <a:spcAft>
                <a:spcPts val="0"/>
              </a:spcAft>
              <a:buSzPts val="2000"/>
              <a:buChar char="▪"/>
            </a:pPr>
            <a:r>
              <a:rPr b="1" lang="en-US" sz="2000"/>
              <a:t>Components of an Image Processing System</a:t>
            </a:r>
            <a:endParaRPr b="1" sz="2000"/>
          </a:p>
          <a:p>
            <a:pPr indent="-217169" lvl="1" marL="685800" rtl="0" algn="just">
              <a:spcBef>
                <a:spcPts val="500"/>
              </a:spcBef>
              <a:spcAft>
                <a:spcPts val="0"/>
              </a:spcAft>
              <a:buSzPts val="1800"/>
              <a:buChar char="▪"/>
            </a:pPr>
            <a:r>
              <a:rPr b="1" lang="en-US" sz="1800"/>
              <a:t>Mass Storage</a:t>
            </a:r>
            <a:endParaRPr b="1" sz="1800"/>
          </a:p>
          <a:p>
            <a:pPr indent="-204469" lvl="2" marL="1143000" rtl="0" algn="just">
              <a:spcBef>
                <a:spcPts val="500"/>
              </a:spcBef>
              <a:spcAft>
                <a:spcPts val="0"/>
              </a:spcAft>
              <a:buSzPts val="1600"/>
              <a:buChar char="▪"/>
            </a:pPr>
            <a:r>
              <a:rPr lang="en-US" sz="1600"/>
              <a:t>Dealing with image databases that contain thousands, or even millions of images</a:t>
            </a:r>
            <a:endParaRPr sz="1600"/>
          </a:p>
          <a:p>
            <a:pPr indent="-204469" lvl="2" marL="1143000" rtl="0" algn="just">
              <a:spcBef>
                <a:spcPts val="500"/>
              </a:spcBef>
              <a:spcAft>
                <a:spcPts val="0"/>
              </a:spcAft>
              <a:buSzPts val="1600"/>
              <a:buChar char="▪"/>
            </a:pPr>
            <a:r>
              <a:rPr lang="en-US" sz="1600"/>
              <a:t>Required adequate storage </a:t>
            </a:r>
            <a:endParaRPr sz="1600"/>
          </a:p>
          <a:p>
            <a:pPr indent="-204469" lvl="2" marL="1143000" rtl="0" algn="just">
              <a:spcBef>
                <a:spcPts val="500"/>
              </a:spcBef>
              <a:spcAft>
                <a:spcPts val="0"/>
              </a:spcAft>
              <a:buSzPts val="1600"/>
              <a:buChar char="▪"/>
            </a:pPr>
            <a:r>
              <a:rPr lang="en-US" sz="1600"/>
              <a:t>Digital storage for image processing applications falls into three principal categories</a:t>
            </a:r>
            <a:endParaRPr sz="1600"/>
          </a:p>
          <a:p>
            <a:pPr indent="-191769" lvl="3" marL="1600200" rtl="0" algn="just">
              <a:spcBef>
                <a:spcPts val="500"/>
              </a:spcBef>
              <a:spcAft>
                <a:spcPts val="0"/>
              </a:spcAft>
              <a:buSzPts val="1400"/>
              <a:buChar char="▪"/>
            </a:pPr>
            <a:r>
              <a:rPr lang="en-US" sz="1400"/>
              <a:t>Short-Term Storage </a:t>
            </a:r>
            <a:endParaRPr sz="1400"/>
          </a:p>
          <a:p>
            <a:pPr indent="-191769" lvl="3" marL="1600200" rtl="0" algn="just">
              <a:spcBef>
                <a:spcPts val="500"/>
              </a:spcBef>
              <a:spcAft>
                <a:spcPts val="0"/>
              </a:spcAft>
              <a:buSzPts val="1400"/>
              <a:buChar char="▪"/>
            </a:pPr>
            <a:r>
              <a:rPr lang="en-US" sz="1400"/>
              <a:t>On-Line Storage </a:t>
            </a:r>
            <a:endParaRPr sz="1400"/>
          </a:p>
          <a:p>
            <a:pPr indent="-191769" lvl="3" marL="1600200" rtl="0" algn="just">
              <a:spcBef>
                <a:spcPts val="500"/>
              </a:spcBef>
              <a:spcAft>
                <a:spcPts val="0"/>
              </a:spcAft>
              <a:buSzPts val="1400"/>
              <a:buChar char="▪"/>
            </a:pPr>
            <a:r>
              <a:rPr lang="en-US" sz="1400"/>
              <a:t>Archival Storage </a:t>
            </a:r>
            <a:endParaRPr sz="1400"/>
          </a:p>
          <a:p>
            <a:pPr indent="-204469" lvl="2" marL="1143000" rtl="0" algn="just">
              <a:spcBef>
                <a:spcPts val="500"/>
              </a:spcBef>
              <a:spcAft>
                <a:spcPts val="0"/>
              </a:spcAft>
              <a:buSzPts val="1600"/>
              <a:buChar char="▪"/>
            </a:pPr>
            <a:r>
              <a:rPr lang="en-US" sz="1600"/>
              <a:t>Storage is measured</a:t>
            </a:r>
            <a:endParaRPr sz="1600"/>
          </a:p>
          <a:p>
            <a:pPr indent="-191769" lvl="3" marL="1600200" rtl="0" algn="just">
              <a:spcBef>
                <a:spcPts val="500"/>
              </a:spcBef>
              <a:spcAft>
                <a:spcPts val="0"/>
              </a:spcAft>
              <a:buSzPts val="1400"/>
              <a:buChar char="▪"/>
            </a:pPr>
            <a:r>
              <a:rPr lang="en-US" sz="1400"/>
              <a:t>Bytes (Eight Bits)</a:t>
            </a:r>
            <a:endParaRPr sz="1400"/>
          </a:p>
          <a:p>
            <a:pPr indent="-191769" lvl="3" marL="1600200" rtl="0" algn="just">
              <a:spcBef>
                <a:spcPts val="500"/>
              </a:spcBef>
              <a:spcAft>
                <a:spcPts val="0"/>
              </a:spcAft>
              <a:buSzPts val="1400"/>
              <a:buChar char="▪"/>
            </a:pPr>
            <a:r>
              <a:rPr lang="en-US" sz="1400"/>
              <a:t>Kbytes (</a:t>
            </a:r>
            <a:r>
              <a:rPr lang="en-US" sz="1400">
                <a:latin typeface="Arial"/>
                <a:ea typeface="Arial"/>
                <a:cs typeface="Arial"/>
                <a:sym typeface="Arial"/>
              </a:rPr>
              <a:t>10</a:t>
            </a:r>
            <a:r>
              <a:rPr baseline="30000" lang="en-US" sz="1400">
                <a:latin typeface="Arial"/>
                <a:ea typeface="Arial"/>
                <a:cs typeface="Arial"/>
                <a:sym typeface="Arial"/>
              </a:rPr>
              <a:t>3 </a:t>
            </a:r>
            <a:r>
              <a:rPr lang="en-US" sz="1400"/>
              <a:t>bytes)</a:t>
            </a:r>
            <a:endParaRPr sz="1400"/>
          </a:p>
          <a:p>
            <a:pPr indent="-191769" lvl="3" marL="1600200" rtl="0" algn="just">
              <a:spcBef>
                <a:spcPts val="500"/>
              </a:spcBef>
              <a:spcAft>
                <a:spcPts val="0"/>
              </a:spcAft>
              <a:buSzPts val="1400"/>
              <a:buChar char="▪"/>
            </a:pPr>
            <a:r>
              <a:rPr lang="en-US" sz="1400"/>
              <a:t>Mbytes (</a:t>
            </a:r>
            <a:r>
              <a:rPr lang="en-US" sz="1400">
                <a:latin typeface="Arial"/>
                <a:ea typeface="Arial"/>
                <a:cs typeface="Arial"/>
                <a:sym typeface="Arial"/>
              </a:rPr>
              <a:t>10</a:t>
            </a:r>
            <a:r>
              <a:rPr baseline="30000" lang="en-US" sz="1400">
                <a:latin typeface="Arial"/>
                <a:ea typeface="Arial"/>
                <a:cs typeface="Arial"/>
                <a:sym typeface="Arial"/>
              </a:rPr>
              <a:t>6</a:t>
            </a:r>
            <a:r>
              <a:rPr lang="en-US" sz="1400"/>
              <a:t> bytes)</a:t>
            </a:r>
            <a:endParaRPr sz="1400"/>
          </a:p>
          <a:p>
            <a:pPr indent="-191769" lvl="3" marL="1600200" rtl="0" algn="just">
              <a:spcBef>
                <a:spcPts val="500"/>
              </a:spcBef>
              <a:spcAft>
                <a:spcPts val="0"/>
              </a:spcAft>
              <a:buSzPts val="1400"/>
              <a:buChar char="▪"/>
            </a:pPr>
            <a:r>
              <a:rPr lang="en-US" sz="1400"/>
              <a:t>Gbytes (</a:t>
            </a:r>
            <a:r>
              <a:rPr lang="en-US" sz="1400">
                <a:latin typeface="Arial"/>
                <a:ea typeface="Arial"/>
                <a:cs typeface="Arial"/>
                <a:sym typeface="Arial"/>
              </a:rPr>
              <a:t>10</a:t>
            </a:r>
            <a:r>
              <a:rPr baseline="30000" lang="en-US" sz="1400">
                <a:latin typeface="Arial"/>
                <a:ea typeface="Arial"/>
                <a:cs typeface="Arial"/>
                <a:sym typeface="Arial"/>
              </a:rPr>
              <a:t>9 </a:t>
            </a:r>
            <a:r>
              <a:rPr lang="en-US" sz="1400"/>
              <a:t> bytes)</a:t>
            </a:r>
            <a:endParaRPr sz="1400"/>
          </a:p>
          <a:p>
            <a:pPr indent="-191769" lvl="3" marL="1600200" rtl="0" algn="just">
              <a:spcBef>
                <a:spcPts val="500"/>
              </a:spcBef>
              <a:spcAft>
                <a:spcPts val="0"/>
              </a:spcAft>
              <a:buSzPts val="1400"/>
              <a:buChar char="▪"/>
            </a:pPr>
            <a:r>
              <a:rPr lang="en-US" sz="1400"/>
              <a:t>Tbytes (</a:t>
            </a:r>
            <a:r>
              <a:rPr lang="en-US" sz="1400">
                <a:latin typeface="Arial"/>
                <a:ea typeface="Arial"/>
                <a:cs typeface="Arial"/>
                <a:sym typeface="Arial"/>
              </a:rPr>
              <a:t>10</a:t>
            </a:r>
            <a:r>
              <a:rPr baseline="30000" lang="en-US" sz="1400">
                <a:latin typeface="Arial"/>
                <a:ea typeface="Arial"/>
                <a:cs typeface="Arial"/>
                <a:sym typeface="Arial"/>
              </a:rPr>
              <a:t>12 </a:t>
            </a:r>
            <a:r>
              <a:rPr lang="en-US" sz="1400"/>
              <a:t>bytes)</a:t>
            </a:r>
            <a:endParaRPr sz="1400"/>
          </a:p>
        </p:txBody>
      </p:sp>
      <p:sp>
        <p:nvSpPr>
          <p:cNvPr id="694" name="Google Shape;694;ge2bb81a39e_0_43"/>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695" name="Google Shape;695;ge2bb81a39e_0_43"/>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96" name="Google Shape;696;ge2bb81a39e_0_43"/>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370" name="Google Shape;370;p4"/>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fontScale="85000" lnSpcReduction="20000"/>
          </a:bodyPr>
          <a:lstStyle/>
          <a:p>
            <a:pPr indent="-228600" lvl="0" marL="228600" rtl="0" algn="just">
              <a:lnSpc>
                <a:spcPct val="120000"/>
              </a:lnSpc>
              <a:spcBef>
                <a:spcPts val="0"/>
              </a:spcBef>
              <a:spcAft>
                <a:spcPts val="0"/>
              </a:spcAft>
              <a:buSzPct val="110000"/>
              <a:buChar char="▪"/>
            </a:pPr>
            <a:r>
              <a:rPr b="1" lang="en-US" sz="2400">
                <a:solidFill>
                  <a:srgbClr val="000000"/>
                </a:solidFill>
              </a:rPr>
              <a:t>What is Digital Image Processing?</a:t>
            </a:r>
            <a:r>
              <a:rPr b="1" i="0" lang="en-US" sz="2400" u="none" strike="noStrike">
                <a:solidFill>
                  <a:srgbClr val="000000"/>
                </a:solidFill>
              </a:rPr>
              <a:t> </a:t>
            </a:r>
            <a:endParaRPr b="1" sz="2400">
              <a:solidFill>
                <a:srgbClr val="000000"/>
              </a:solidFill>
            </a:endParaRPr>
          </a:p>
          <a:p>
            <a:pPr indent="-228600" lvl="2" marL="685800" rtl="0" algn="just">
              <a:lnSpc>
                <a:spcPct val="140000"/>
              </a:lnSpc>
              <a:spcBef>
                <a:spcPts val="1000"/>
              </a:spcBef>
              <a:spcAft>
                <a:spcPts val="0"/>
              </a:spcAft>
              <a:buSzPct val="110000"/>
              <a:buChar char="▪"/>
            </a:pPr>
            <a:r>
              <a:rPr lang="en-US" sz="2100">
                <a:solidFill>
                  <a:srgbClr val="000000"/>
                </a:solidFill>
              </a:rPr>
              <a:t>An Image </a:t>
            </a:r>
            <a:endParaRPr/>
          </a:p>
          <a:p>
            <a:pPr indent="-228600" lvl="4" marL="1143000" rtl="0" algn="just">
              <a:lnSpc>
                <a:spcPct val="140000"/>
              </a:lnSpc>
              <a:spcBef>
                <a:spcPts val="1000"/>
              </a:spcBef>
              <a:spcAft>
                <a:spcPts val="0"/>
              </a:spcAft>
              <a:buSzPct val="110000"/>
              <a:buChar char="▪"/>
            </a:pPr>
            <a:r>
              <a:rPr lang="en-US" sz="1900">
                <a:solidFill>
                  <a:srgbClr val="000000"/>
                </a:solidFill>
              </a:rPr>
              <a:t>A two-dimensional function, f (x, y)</a:t>
            </a:r>
            <a:endParaRPr/>
          </a:p>
          <a:p>
            <a:pPr indent="-228600" lvl="4" marL="1143000" rtl="0" algn="just">
              <a:lnSpc>
                <a:spcPct val="140000"/>
              </a:lnSpc>
              <a:spcBef>
                <a:spcPts val="1000"/>
              </a:spcBef>
              <a:spcAft>
                <a:spcPts val="0"/>
              </a:spcAft>
              <a:buSzPct val="110000"/>
              <a:buChar char="▪"/>
            </a:pPr>
            <a:r>
              <a:rPr lang="en-US" sz="1900">
                <a:solidFill>
                  <a:srgbClr val="000000"/>
                </a:solidFill>
              </a:rPr>
              <a:t>Where x and y are spatial (plane) coordinates</a:t>
            </a:r>
            <a:endParaRPr/>
          </a:p>
          <a:p>
            <a:pPr indent="-228600" lvl="4" marL="1143000" rtl="0" algn="just">
              <a:lnSpc>
                <a:spcPct val="140000"/>
              </a:lnSpc>
              <a:spcBef>
                <a:spcPts val="1000"/>
              </a:spcBef>
              <a:spcAft>
                <a:spcPts val="0"/>
              </a:spcAft>
              <a:buSzPct val="110000"/>
              <a:buChar char="▪"/>
            </a:pPr>
            <a:r>
              <a:rPr lang="en-US" sz="1900">
                <a:solidFill>
                  <a:srgbClr val="000000"/>
                </a:solidFill>
              </a:rPr>
              <a:t>The amplitude of f at any pair of coordinates (x, y) is called the intensity or gray level </a:t>
            </a:r>
            <a:endParaRPr/>
          </a:p>
          <a:p>
            <a:pPr indent="-228600" lvl="2" marL="685800" rtl="0" algn="just">
              <a:lnSpc>
                <a:spcPct val="140000"/>
              </a:lnSpc>
              <a:spcBef>
                <a:spcPts val="1000"/>
              </a:spcBef>
              <a:spcAft>
                <a:spcPts val="0"/>
              </a:spcAft>
              <a:buSzPct val="110000"/>
              <a:buChar char="▪"/>
            </a:pPr>
            <a:r>
              <a:rPr lang="en-US" sz="2100">
                <a:solidFill>
                  <a:srgbClr val="000000"/>
                </a:solidFill>
              </a:rPr>
              <a:t>A Digital Image</a:t>
            </a:r>
            <a:endParaRPr/>
          </a:p>
          <a:p>
            <a:pPr indent="-228600" lvl="4" marL="1143000" rtl="0" algn="just">
              <a:lnSpc>
                <a:spcPct val="140000"/>
              </a:lnSpc>
              <a:spcBef>
                <a:spcPts val="1000"/>
              </a:spcBef>
              <a:spcAft>
                <a:spcPts val="0"/>
              </a:spcAft>
              <a:buSzPct val="110000"/>
              <a:buChar char="▪"/>
            </a:pPr>
            <a:r>
              <a:rPr lang="en-US" sz="1900">
                <a:solidFill>
                  <a:srgbClr val="000000"/>
                </a:solidFill>
              </a:rPr>
              <a:t>When x, y, and the intensity values of f are all finite, discrete quantities, image is called as a digital image</a:t>
            </a:r>
            <a:endParaRPr/>
          </a:p>
          <a:p>
            <a:pPr indent="-228600" lvl="4" marL="1143000" rtl="0" algn="just">
              <a:lnSpc>
                <a:spcPct val="140000"/>
              </a:lnSpc>
              <a:spcBef>
                <a:spcPts val="1000"/>
              </a:spcBef>
              <a:spcAft>
                <a:spcPts val="0"/>
              </a:spcAft>
              <a:buSzPct val="110000"/>
              <a:buChar char="▪"/>
            </a:pPr>
            <a:r>
              <a:rPr lang="en-US" sz="1900">
                <a:solidFill>
                  <a:srgbClr val="000000"/>
                </a:solidFill>
              </a:rPr>
              <a:t>Composed of a finite number of elements, each of which has a particular location and value</a:t>
            </a:r>
            <a:endParaRPr/>
          </a:p>
          <a:p>
            <a:pPr indent="-228600" lvl="4" marL="1143000" rtl="0" algn="just">
              <a:lnSpc>
                <a:spcPct val="140000"/>
              </a:lnSpc>
              <a:spcBef>
                <a:spcPts val="1000"/>
              </a:spcBef>
              <a:spcAft>
                <a:spcPts val="0"/>
              </a:spcAft>
              <a:buSzPct val="110000"/>
              <a:buChar char="▪"/>
            </a:pPr>
            <a:r>
              <a:rPr lang="en-US" sz="2000">
                <a:solidFill>
                  <a:srgbClr val="000000"/>
                </a:solidFill>
              </a:rPr>
              <a:t>These elements are called picture elements, image elements, pels, and pixels</a:t>
            </a:r>
            <a:endParaRPr/>
          </a:p>
        </p:txBody>
      </p:sp>
      <p:sp>
        <p:nvSpPr>
          <p:cNvPr id="371" name="Google Shape;371;p4"/>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372" name="Google Shape;372;p4"/>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3" name="Google Shape;373;p4"/>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ge2bb81a39e_0_56"/>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702" name="Google Shape;702;ge2bb81a39e_0_56"/>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lnSpcReduction="20000"/>
          </a:bodyPr>
          <a:lstStyle/>
          <a:p>
            <a:pPr indent="-229870" lvl="0" marL="228600" rtl="0" algn="just">
              <a:spcBef>
                <a:spcPts val="500"/>
              </a:spcBef>
              <a:spcAft>
                <a:spcPts val="0"/>
              </a:spcAft>
              <a:buSzPts val="2000"/>
              <a:buChar char="▪"/>
            </a:pPr>
            <a:r>
              <a:rPr b="1" lang="en-US" sz="2000"/>
              <a:t>Components of an Image Processing System</a:t>
            </a:r>
            <a:endParaRPr b="1" sz="2000"/>
          </a:p>
          <a:p>
            <a:pPr indent="-217169" lvl="1" marL="685800" rtl="0" algn="just">
              <a:spcBef>
                <a:spcPts val="500"/>
              </a:spcBef>
              <a:spcAft>
                <a:spcPts val="0"/>
              </a:spcAft>
              <a:buSzPts val="1800"/>
              <a:buChar char="▪"/>
            </a:pPr>
            <a:r>
              <a:rPr b="1" lang="en-US" sz="1800"/>
              <a:t>Mass Storage</a:t>
            </a:r>
            <a:endParaRPr b="1" sz="1800"/>
          </a:p>
          <a:p>
            <a:pPr indent="-217169" lvl="2" marL="1143000" rtl="0" algn="just">
              <a:spcBef>
                <a:spcPts val="500"/>
              </a:spcBef>
              <a:spcAft>
                <a:spcPts val="0"/>
              </a:spcAft>
              <a:buSzPts val="1800"/>
              <a:buChar char="▪"/>
            </a:pPr>
            <a:r>
              <a:rPr lang="en-US" sz="1600"/>
              <a:t>Short-Term Storage</a:t>
            </a:r>
            <a:endParaRPr sz="1600"/>
          </a:p>
          <a:p>
            <a:pPr indent="-191769" lvl="3" marL="1600200" rtl="0" algn="just">
              <a:spcBef>
                <a:spcPts val="500"/>
              </a:spcBef>
              <a:spcAft>
                <a:spcPts val="0"/>
              </a:spcAft>
              <a:buSzPts val="1400"/>
              <a:buChar char="▪"/>
            </a:pPr>
            <a:r>
              <a:rPr lang="en-US" sz="1400"/>
              <a:t>U</a:t>
            </a:r>
            <a:r>
              <a:rPr lang="en-US" sz="1400"/>
              <a:t>se during processing</a:t>
            </a:r>
            <a:endParaRPr sz="1400"/>
          </a:p>
          <a:p>
            <a:pPr indent="-191769" lvl="3" marL="1600200" rtl="0" algn="just">
              <a:spcBef>
                <a:spcPts val="500"/>
              </a:spcBef>
              <a:spcAft>
                <a:spcPts val="0"/>
              </a:spcAft>
              <a:buSzPts val="1400"/>
              <a:buChar char="▪"/>
            </a:pPr>
            <a:r>
              <a:rPr lang="en-US" sz="1400"/>
              <a:t>M</a:t>
            </a:r>
            <a:r>
              <a:rPr lang="en-US" sz="1400"/>
              <a:t>ethod of providing short-term storage</a:t>
            </a:r>
            <a:endParaRPr sz="1400"/>
          </a:p>
          <a:p>
            <a:pPr indent="-179070" lvl="4" marL="2057400" rtl="0" algn="just">
              <a:spcBef>
                <a:spcPts val="500"/>
              </a:spcBef>
              <a:spcAft>
                <a:spcPts val="0"/>
              </a:spcAft>
              <a:buSzPts val="1200"/>
              <a:buChar char="▪"/>
            </a:pPr>
            <a:r>
              <a:rPr lang="en-US"/>
              <a:t>Computer Memory</a:t>
            </a:r>
            <a:endParaRPr/>
          </a:p>
          <a:p>
            <a:pPr indent="-179070" lvl="4" marL="2057400" rtl="0" algn="just">
              <a:spcBef>
                <a:spcPts val="500"/>
              </a:spcBef>
              <a:spcAft>
                <a:spcPts val="0"/>
              </a:spcAft>
              <a:buSzPts val="1200"/>
              <a:buChar char="▪"/>
            </a:pPr>
            <a:r>
              <a:rPr lang="en-US"/>
              <a:t>Frame Buffers</a:t>
            </a:r>
            <a:endParaRPr/>
          </a:p>
          <a:p>
            <a:pPr indent="-166370" lvl="5" marL="2514600" rtl="0" algn="just">
              <a:spcBef>
                <a:spcPts val="500"/>
              </a:spcBef>
              <a:spcAft>
                <a:spcPts val="0"/>
              </a:spcAft>
              <a:buSzPts val="1000"/>
              <a:buChar char="▪"/>
            </a:pPr>
            <a:r>
              <a:rPr lang="en-US" sz="1000"/>
              <a:t>Store one or more images</a:t>
            </a:r>
            <a:endParaRPr sz="1000"/>
          </a:p>
          <a:p>
            <a:pPr indent="-166370" lvl="5" marL="2514600" rtl="0" algn="just">
              <a:spcBef>
                <a:spcPts val="500"/>
              </a:spcBef>
              <a:spcAft>
                <a:spcPts val="0"/>
              </a:spcAft>
              <a:buSzPts val="1000"/>
              <a:buChar char="▪"/>
            </a:pPr>
            <a:r>
              <a:rPr lang="en-US" sz="1000"/>
              <a:t>Accessed rapidly, usually at video rates (e.g., at 30 complete images per second)</a:t>
            </a:r>
            <a:endParaRPr sz="1000"/>
          </a:p>
          <a:p>
            <a:pPr indent="-179070" lvl="4" marL="2057400" rtl="0" algn="just">
              <a:spcBef>
                <a:spcPts val="500"/>
              </a:spcBef>
              <a:spcAft>
                <a:spcPts val="0"/>
              </a:spcAft>
              <a:buSzPts val="1200"/>
              <a:buChar char="▪"/>
            </a:pPr>
            <a:r>
              <a:rPr lang="en-US"/>
              <a:t>The latter method allows virtually instantaneous image zoom, as well as scroll (vertical shifts) and pan (horizontal shifts)</a:t>
            </a:r>
            <a:endParaRPr/>
          </a:p>
          <a:p>
            <a:pPr indent="-179070" lvl="4" marL="2057400" rtl="0" algn="just">
              <a:spcBef>
                <a:spcPts val="500"/>
              </a:spcBef>
              <a:spcAft>
                <a:spcPts val="0"/>
              </a:spcAft>
              <a:buSzPts val="1200"/>
              <a:buChar char="▪"/>
            </a:pPr>
            <a:r>
              <a:rPr lang="en-US"/>
              <a:t>Frame buffers usually are housed in the specialized image processing hardware unit</a:t>
            </a:r>
            <a:endParaRPr/>
          </a:p>
          <a:p>
            <a:pPr indent="-204469" lvl="2" marL="1143000" rtl="0" algn="just">
              <a:spcBef>
                <a:spcPts val="500"/>
              </a:spcBef>
              <a:spcAft>
                <a:spcPts val="0"/>
              </a:spcAft>
              <a:buSzPts val="1600"/>
              <a:buChar char="▪"/>
            </a:pPr>
            <a:r>
              <a:rPr lang="en-US" sz="1600"/>
              <a:t>On-Line Storage</a:t>
            </a:r>
            <a:endParaRPr sz="1600"/>
          </a:p>
          <a:p>
            <a:pPr indent="-191769" lvl="3" marL="1600200" rtl="0" algn="just">
              <a:spcBef>
                <a:spcPts val="500"/>
              </a:spcBef>
              <a:spcAft>
                <a:spcPts val="0"/>
              </a:spcAft>
              <a:buSzPts val="1400"/>
              <a:buChar char="▪"/>
            </a:pPr>
            <a:r>
              <a:rPr lang="en-US" sz="1400"/>
              <a:t>Relatively fast recall</a:t>
            </a:r>
            <a:endParaRPr sz="1400"/>
          </a:p>
          <a:p>
            <a:pPr indent="-191769" lvl="3" marL="1600200" rtl="0" algn="just">
              <a:spcBef>
                <a:spcPts val="500"/>
              </a:spcBef>
              <a:spcAft>
                <a:spcPts val="0"/>
              </a:spcAft>
              <a:buSzPts val="1400"/>
              <a:buChar char="▪"/>
            </a:pPr>
            <a:r>
              <a:rPr lang="en-US" sz="1400"/>
              <a:t>Takes the form of magnetic disks or optical-media storage</a:t>
            </a:r>
            <a:endParaRPr sz="1400"/>
          </a:p>
          <a:p>
            <a:pPr indent="-191769" lvl="3" marL="1600200" rtl="0" algn="just">
              <a:spcBef>
                <a:spcPts val="500"/>
              </a:spcBef>
              <a:spcAft>
                <a:spcPts val="0"/>
              </a:spcAft>
              <a:buSzPts val="1400"/>
              <a:buChar char="▪"/>
            </a:pPr>
            <a:r>
              <a:rPr lang="en-US" sz="1400"/>
              <a:t>Frequent access to the stored data</a:t>
            </a:r>
            <a:endParaRPr/>
          </a:p>
        </p:txBody>
      </p:sp>
      <p:sp>
        <p:nvSpPr>
          <p:cNvPr id="703" name="Google Shape;703;ge2bb81a39e_0_56"/>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704" name="Google Shape;704;ge2bb81a39e_0_56"/>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05" name="Google Shape;705;ge2bb81a39e_0_56"/>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ge2bb81a39e_0_65"/>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711" name="Google Shape;711;ge2bb81a39e_0_65"/>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lnSpcReduction="20000"/>
          </a:bodyPr>
          <a:lstStyle/>
          <a:p>
            <a:pPr indent="-229870" lvl="0" marL="228600" rtl="0" algn="just">
              <a:spcBef>
                <a:spcPts val="500"/>
              </a:spcBef>
              <a:spcAft>
                <a:spcPts val="0"/>
              </a:spcAft>
              <a:buSzPts val="2000"/>
              <a:buChar char="▪"/>
            </a:pPr>
            <a:r>
              <a:rPr b="1" lang="en-US" sz="2000"/>
              <a:t>Components of an Image Processing System</a:t>
            </a:r>
            <a:endParaRPr b="1" sz="2000"/>
          </a:p>
          <a:p>
            <a:pPr indent="-217169" lvl="1" marL="685800" rtl="0" algn="just">
              <a:spcBef>
                <a:spcPts val="500"/>
              </a:spcBef>
              <a:spcAft>
                <a:spcPts val="0"/>
              </a:spcAft>
              <a:buSzPts val="1800"/>
              <a:buChar char="▪"/>
            </a:pPr>
            <a:r>
              <a:rPr b="1" lang="en-US" sz="1800"/>
              <a:t>Mass Storage</a:t>
            </a:r>
            <a:endParaRPr b="1" sz="1800"/>
          </a:p>
          <a:p>
            <a:pPr indent="-204469" lvl="2" marL="1143000" rtl="0" algn="just">
              <a:spcBef>
                <a:spcPts val="500"/>
              </a:spcBef>
              <a:spcAft>
                <a:spcPts val="0"/>
              </a:spcAft>
              <a:buSzPts val="1600"/>
              <a:buChar char="▪"/>
            </a:pPr>
            <a:r>
              <a:rPr lang="en-US" sz="1600"/>
              <a:t>Archival Storage </a:t>
            </a:r>
            <a:endParaRPr sz="1600"/>
          </a:p>
          <a:p>
            <a:pPr indent="-191769" lvl="3" marL="1600200" rtl="0" algn="just">
              <a:spcBef>
                <a:spcPts val="500"/>
              </a:spcBef>
              <a:spcAft>
                <a:spcPts val="0"/>
              </a:spcAft>
              <a:buSzPts val="1400"/>
              <a:buChar char="▪"/>
            </a:pPr>
            <a:r>
              <a:rPr lang="en-US" sz="1400"/>
              <a:t>Characterized by infrequent access</a:t>
            </a:r>
            <a:endParaRPr sz="1400"/>
          </a:p>
          <a:p>
            <a:pPr indent="-191769" lvl="3" marL="1600200" rtl="0" algn="just">
              <a:spcBef>
                <a:spcPts val="500"/>
              </a:spcBef>
              <a:spcAft>
                <a:spcPts val="0"/>
              </a:spcAft>
              <a:buSzPts val="1400"/>
              <a:buChar char="▪"/>
            </a:pPr>
            <a:r>
              <a:rPr lang="en-US" sz="1400"/>
              <a:t>C</a:t>
            </a:r>
            <a:r>
              <a:rPr lang="en-US" sz="1400"/>
              <a:t>haracterized by massive storage requirements</a:t>
            </a:r>
            <a:endParaRPr sz="1400"/>
          </a:p>
          <a:p>
            <a:pPr indent="-191769" lvl="3" marL="1600200" rtl="0" algn="just">
              <a:spcBef>
                <a:spcPts val="500"/>
              </a:spcBef>
              <a:spcAft>
                <a:spcPts val="0"/>
              </a:spcAft>
              <a:buSzPts val="1400"/>
              <a:buChar char="▪"/>
            </a:pPr>
            <a:r>
              <a:rPr lang="en-US" sz="1400"/>
              <a:t>Magnetic tapes and optical disks housed in “jukeboxes” are the usual media for archival applications</a:t>
            </a:r>
            <a:endParaRPr sz="1400"/>
          </a:p>
          <a:p>
            <a:pPr indent="-204469" lvl="1" marL="685800" rtl="0" algn="just">
              <a:spcBef>
                <a:spcPts val="500"/>
              </a:spcBef>
              <a:spcAft>
                <a:spcPts val="0"/>
              </a:spcAft>
              <a:buSzPts val="1600"/>
              <a:buChar char="▪"/>
            </a:pPr>
            <a:r>
              <a:rPr b="1" lang="en-US" sz="1800"/>
              <a:t>Image displays</a:t>
            </a:r>
            <a:endParaRPr b="1" sz="1800"/>
          </a:p>
          <a:p>
            <a:pPr indent="-204469" lvl="2" marL="1143000" rtl="0" algn="just">
              <a:spcBef>
                <a:spcPts val="500"/>
              </a:spcBef>
              <a:spcAft>
                <a:spcPts val="0"/>
              </a:spcAft>
              <a:buSzPts val="1600"/>
              <a:buChar char="▪"/>
            </a:pPr>
            <a:r>
              <a:rPr lang="en-US" sz="1600"/>
              <a:t>Use today mainly color, flat screen monitors</a:t>
            </a:r>
            <a:endParaRPr sz="1600"/>
          </a:p>
          <a:p>
            <a:pPr indent="-204469" lvl="2" marL="1143000" rtl="0" algn="just">
              <a:spcBef>
                <a:spcPts val="500"/>
              </a:spcBef>
              <a:spcAft>
                <a:spcPts val="0"/>
              </a:spcAft>
              <a:buSzPts val="1600"/>
              <a:buChar char="▪"/>
            </a:pPr>
            <a:r>
              <a:rPr lang="en-US" sz="1600"/>
              <a:t>Monitors are driven by the outputs of image and graphics display cards that are an integral part of the computer system</a:t>
            </a:r>
            <a:endParaRPr sz="1600"/>
          </a:p>
          <a:p>
            <a:pPr indent="-217169" lvl="1" marL="685800" rtl="0" algn="just">
              <a:spcBef>
                <a:spcPts val="500"/>
              </a:spcBef>
              <a:spcAft>
                <a:spcPts val="0"/>
              </a:spcAft>
              <a:buSzPts val="1800"/>
              <a:buChar char="▪"/>
            </a:pPr>
            <a:r>
              <a:rPr b="1" lang="en-US" sz="1800"/>
              <a:t>Hardcopy devices </a:t>
            </a:r>
            <a:endParaRPr b="1" sz="1800"/>
          </a:p>
          <a:p>
            <a:pPr indent="-217169" lvl="2" marL="1143000" rtl="0" algn="just">
              <a:spcBef>
                <a:spcPts val="500"/>
              </a:spcBef>
              <a:spcAft>
                <a:spcPts val="0"/>
              </a:spcAft>
              <a:buSzPts val="1800"/>
              <a:buChar char="▪"/>
            </a:pPr>
            <a:r>
              <a:rPr lang="en-US" sz="1600"/>
              <a:t>Recording images include laser printers, film cameras, heat sensitive devices, ink-jet units, and digital units, such as optical and CD-ROM disks</a:t>
            </a:r>
            <a:endParaRPr sz="1600"/>
          </a:p>
        </p:txBody>
      </p:sp>
      <p:sp>
        <p:nvSpPr>
          <p:cNvPr id="712" name="Google Shape;712;ge2bb81a39e_0_65"/>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713" name="Google Shape;713;ge2bb81a39e_0_65"/>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14" name="Google Shape;714;ge2bb81a39e_0_65"/>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ge2bb81a39e_0_77"/>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720" name="Google Shape;720;ge2bb81a39e_0_77"/>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fontScale="85000" lnSpcReduction="10000"/>
          </a:bodyPr>
          <a:lstStyle/>
          <a:p>
            <a:pPr indent="-229711" lvl="0" marL="228600" rtl="0" algn="just">
              <a:spcBef>
                <a:spcPts val="500"/>
              </a:spcBef>
              <a:spcAft>
                <a:spcPts val="0"/>
              </a:spcAft>
              <a:buSzPct val="100000"/>
              <a:buChar char="▪"/>
            </a:pPr>
            <a:r>
              <a:rPr b="1" lang="en-US" sz="2350"/>
              <a:t>Components of an Image Processing System</a:t>
            </a:r>
            <a:endParaRPr b="1" sz="2350"/>
          </a:p>
          <a:p>
            <a:pPr indent="-219074" lvl="1" marL="685800" rtl="0" algn="just">
              <a:spcBef>
                <a:spcPts val="500"/>
              </a:spcBef>
              <a:spcAft>
                <a:spcPts val="0"/>
              </a:spcAft>
              <a:buSzPct val="100000"/>
              <a:buChar char="▪"/>
            </a:pPr>
            <a:r>
              <a:rPr b="1" lang="en-US" sz="2152"/>
              <a:t>Networking and cloud communication</a:t>
            </a:r>
            <a:endParaRPr b="1" sz="2152"/>
          </a:p>
          <a:p>
            <a:pPr indent="-205860" lvl="2" marL="1143000" rtl="0" algn="just">
              <a:spcBef>
                <a:spcPts val="500"/>
              </a:spcBef>
              <a:spcAft>
                <a:spcPts val="0"/>
              </a:spcAft>
              <a:buSzPct val="100000"/>
              <a:buChar char="▪"/>
            </a:pPr>
            <a:r>
              <a:rPr lang="en-US" sz="1908"/>
              <a:t>Almost default functions in any computer system in use today</a:t>
            </a:r>
            <a:endParaRPr sz="1908"/>
          </a:p>
          <a:p>
            <a:pPr indent="-205860" lvl="2" marL="1143000" rtl="0" algn="just">
              <a:spcBef>
                <a:spcPts val="500"/>
              </a:spcBef>
              <a:spcAft>
                <a:spcPts val="0"/>
              </a:spcAft>
              <a:buSzPct val="100000"/>
              <a:buChar char="▪"/>
            </a:pPr>
            <a:r>
              <a:rPr lang="en-US" sz="1908"/>
              <a:t>Because of the large amount of data inherent in image processing applications, the key consideration in image transmission is bandwidth</a:t>
            </a:r>
            <a:endParaRPr sz="1908"/>
          </a:p>
          <a:p>
            <a:pPr indent="-205860" lvl="2" marL="1143000" rtl="0" algn="just">
              <a:spcBef>
                <a:spcPts val="500"/>
              </a:spcBef>
              <a:spcAft>
                <a:spcPts val="0"/>
              </a:spcAft>
              <a:buSzPct val="100000"/>
              <a:buChar char="▪"/>
            </a:pPr>
            <a:r>
              <a:rPr lang="en-US" sz="1908"/>
              <a:t>In dedicated networks, this typically is not a problem, but communications with remote sites via the internet are not always as efficient</a:t>
            </a:r>
            <a:endParaRPr sz="1908"/>
          </a:p>
          <a:p>
            <a:pPr indent="-205860" lvl="2" marL="1143000" rtl="0" algn="just">
              <a:spcBef>
                <a:spcPts val="500"/>
              </a:spcBef>
              <a:spcAft>
                <a:spcPts val="0"/>
              </a:spcAft>
              <a:buSzPct val="100000"/>
              <a:buChar char="▪"/>
            </a:pPr>
            <a:r>
              <a:rPr lang="en-US" sz="1908"/>
              <a:t>Fortunately, transmission bandwidth is improving quickly as a result of optical fiber and other broadband technologies</a:t>
            </a:r>
            <a:endParaRPr sz="1908"/>
          </a:p>
          <a:p>
            <a:pPr indent="-205860" lvl="2" marL="1143000" rtl="0" algn="just">
              <a:spcBef>
                <a:spcPts val="500"/>
              </a:spcBef>
              <a:spcAft>
                <a:spcPts val="0"/>
              </a:spcAft>
              <a:buSzPct val="100000"/>
              <a:buChar char="▪"/>
            </a:pPr>
            <a:r>
              <a:rPr lang="en-US" sz="1908"/>
              <a:t>Image data compression continues to play a major role in the transmission of large amounts of image data</a:t>
            </a:r>
            <a:endParaRPr b="1" sz="1800"/>
          </a:p>
        </p:txBody>
      </p:sp>
      <p:sp>
        <p:nvSpPr>
          <p:cNvPr id="721" name="Google Shape;721;ge2bb81a39e_0_77"/>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722" name="Google Shape;722;ge2bb81a39e_0_77"/>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23" name="Google Shape;723;ge2bb81a39e_0_77"/>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ge4bf236834_0_0"/>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729" name="Google Shape;729;ge4bf236834_0_0"/>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a:bodyPr>
          <a:lstStyle/>
          <a:p>
            <a:pPr indent="-229870" lvl="0" marL="228600" rtl="0" algn="just">
              <a:spcBef>
                <a:spcPts val="500"/>
              </a:spcBef>
              <a:spcAft>
                <a:spcPts val="0"/>
              </a:spcAft>
              <a:buSzPts val="2000"/>
              <a:buFont typeface="Rockwell"/>
              <a:buChar char="▪"/>
            </a:pPr>
            <a:r>
              <a:rPr b="1" lang="en-US" sz="2000"/>
              <a:t>Elements of  Visual Perception </a:t>
            </a:r>
            <a:endParaRPr b="1" sz="2000"/>
          </a:p>
          <a:p>
            <a:pPr indent="-217169" lvl="1" marL="685800" rtl="0" algn="just">
              <a:lnSpc>
                <a:spcPct val="95000"/>
              </a:lnSpc>
              <a:spcBef>
                <a:spcPts val="0"/>
              </a:spcBef>
              <a:spcAft>
                <a:spcPts val="0"/>
              </a:spcAft>
              <a:buSzPts val="1800"/>
              <a:buFont typeface="Rockwell"/>
              <a:buChar char="▪"/>
            </a:pPr>
            <a:r>
              <a:rPr lang="en-US" sz="1800"/>
              <a:t>Developing a basic understanding of human visual perception</a:t>
            </a:r>
            <a:endParaRPr sz="1800"/>
          </a:p>
          <a:p>
            <a:pPr indent="-217169" lvl="1" marL="685800" rtl="0" algn="just">
              <a:lnSpc>
                <a:spcPct val="95000"/>
              </a:lnSpc>
              <a:spcBef>
                <a:spcPts val="0"/>
              </a:spcBef>
              <a:spcAft>
                <a:spcPts val="0"/>
              </a:spcAft>
              <a:buSzPts val="1800"/>
              <a:buFont typeface="Rockwell"/>
              <a:buChar char="▪"/>
            </a:pPr>
            <a:r>
              <a:rPr lang="en-US" sz="1800"/>
              <a:t>Mechanics and parameters related to how images are formed and perceived by humans</a:t>
            </a:r>
            <a:endParaRPr sz="1800"/>
          </a:p>
          <a:p>
            <a:pPr indent="-217169" lvl="1" marL="685800" rtl="0" algn="just">
              <a:lnSpc>
                <a:spcPct val="95000"/>
              </a:lnSpc>
              <a:spcBef>
                <a:spcPts val="0"/>
              </a:spcBef>
              <a:spcAft>
                <a:spcPts val="0"/>
              </a:spcAft>
              <a:buSzPts val="1800"/>
              <a:buFont typeface="Rockwell"/>
              <a:buChar char="▪"/>
            </a:pPr>
            <a:r>
              <a:rPr lang="en-US" sz="1800"/>
              <a:t>Physical limitations of human vision in terms of factors that also are used in our work with digital images</a:t>
            </a:r>
            <a:endParaRPr sz="1800"/>
          </a:p>
          <a:p>
            <a:pPr indent="-217169" lvl="1" marL="685800" rtl="0" algn="just">
              <a:lnSpc>
                <a:spcPct val="95000"/>
              </a:lnSpc>
              <a:spcBef>
                <a:spcPts val="0"/>
              </a:spcBef>
              <a:spcAft>
                <a:spcPts val="0"/>
              </a:spcAft>
              <a:buSzPts val="1800"/>
              <a:buFont typeface="Rockwell"/>
              <a:buChar char="▪"/>
            </a:pPr>
            <a:r>
              <a:rPr lang="en-US" sz="1800"/>
              <a:t>Factors such as how human and electronic imaging devices compare in terms of resolution and ability to adapt to changes in illumination</a:t>
            </a:r>
            <a:endParaRPr sz="1800"/>
          </a:p>
          <a:p>
            <a:pPr indent="-217169" lvl="1" marL="685800" rtl="0" algn="just">
              <a:spcBef>
                <a:spcPts val="500"/>
              </a:spcBef>
              <a:spcAft>
                <a:spcPts val="0"/>
              </a:spcAft>
              <a:buClr>
                <a:schemeClr val="dk1"/>
              </a:buClr>
              <a:buSzPts val="1800"/>
              <a:buFont typeface="Rockwell"/>
              <a:buChar char="▪"/>
            </a:pPr>
            <a:r>
              <a:rPr b="1" lang="en-US" sz="1800"/>
              <a:t>Structure of the Human Eye</a:t>
            </a:r>
            <a:endParaRPr b="1" sz="1800"/>
          </a:p>
          <a:p>
            <a:pPr indent="-204469" lvl="2" marL="1143000" rtl="0" algn="just">
              <a:lnSpc>
                <a:spcPct val="95000"/>
              </a:lnSpc>
              <a:spcBef>
                <a:spcPts val="0"/>
              </a:spcBef>
              <a:spcAft>
                <a:spcPts val="0"/>
              </a:spcAft>
              <a:buSzPts val="1600"/>
              <a:buFont typeface="Rockwell"/>
              <a:buChar char="▪"/>
            </a:pPr>
            <a:r>
              <a:rPr lang="en-US" sz="1600"/>
              <a:t>The eye is nearly a sphere</a:t>
            </a:r>
            <a:endParaRPr sz="1600"/>
          </a:p>
          <a:p>
            <a:pPr indent="-204469" lvl="2" marL="1143000" rtl="0" algn="just">
              <a:lnSpc>
                <a:spcPct val="95000"/>
              </a:lnSpc>
              <a:spcBef>
                <a:spcPts val="0"/>
              </a:spcBef>
              <a:spcAft>
                <a:spcPts val="0"/>
              </a:spcAft>
              <a:buSzPts val="1600"/>
              <a:buFont typeface="Rockwell"/>
              <a:buChar char="▪"/>
            </a:pPr>
            <a:r>
              <a:rPr lang="en-US" sz="1600"/>
              <a:t>An average diameter of approximately 20 mm</a:t>
            </a:r>
            <a:endParaRPr sz="1600"/>
          </a:p>
          <a:p>
            <a:pPr indent="-217169" lvl="2" marL="1143000" rtl="0" algn="just">
              <a:lnSpc>
                <a:spcPct val="95000"/>
              </a:lnSpc>
              <a:spcBef>
                <a:spcPts val="0"/>
              </a:spcBef>
              <a:spcAft>
                <a:spcPts val="0"/>
              </a:spcAft>
              <a:buSzPts val="1800"/>
              <a:buFont typeface="Rockwell"/>
              <a:buChar char="▪"/>
            </a:pPr>
            <a:r>
              <a:rPr lang="en-US" sz="1600"/>
              <a:t>Three membranes enclose the eye:</a:t>
            </a:r>
            <a:r>
              <a:rPr lang="en-US" sz="2200"/>
              <a:t> </a:t>
            </a:r>
            <a:endParaRPr sz="2200"/>
          </a:p>
          <a:p>
            <a:pPr indent="-191769" lvl="3" marL="1600200" rtl="0" algn="just">
              <a:lnSpc>
                <a:spcPct val="95000"/>
              </a:lnSpc>
              <a:spcBef>
                <a:spcPts val="0"/>
              </a:spcBef>
              <a:spcAft>
                <a:spcPts val="0"/>
              </a:spcAft>
              <a:buSzPts val="1400"/>
              <a:buFont typeface="Rockwell"/>
              <a:buChar char="▪"/>
            </a:pPr>
            <a:r>
              <a:rPr lang="en-US" sz="1400"/>
              <a:t>The cornea and sclera outer cover </a:t>
            </a:r>
            <a:endParaRPr sz="1400"/>
          </a:p>
          <a:p>
            <a:pPr indent="-191769" lvl="3" marL="1600200" rtl="0" algn="just">
              <a:lnSpc>
                <a:spcPct val="95000"/>
              </a:lnSpc>
              <a:spcBef>
                <a:spcPts val="0"/>
              </a:spcBef>
              <a:spcAft>
                <a:spcPts val="0"/>
              </a:spcAft>
              <a:buSzPts val="1400"/>
              <a:buFont typeface="Rockwell"/>
              <a:buChar char="▪"/>
            </a:pPr>
            <a:r>
              <a:rPr lang="en-US" sz="1400"/>
              <a:t>The choroid </a:t>
            </a:r>
            <a:endParaRPr sz="1400"/>
          </a:p>
          <a:p>
            <a:pPr indent="-191769" lvl="3" marL="1600200" rtl="0" algn="just">
              <a:lnSpc>
                <a:spcPct val="95000"/>
              </a:lnSpc>
              <a:spcBef>
                <a:spcPts val="0"/>
              </a:spcBef>
              <a:spcAft>
                <a:spcPts val="0"/>
              </a:spcAft>
              <a:buSzPts val="1400"/>
              <a:buFont typeface="Rockwell"/>
              <a:buChar char="▪"/>
            </a:pPr>
            <a:r>
              <a:rPr lang="en-US" sz="1400"/>
              <a:t>The retina</a:t>
            </a:r>
            <a:endParaRPr b="1" sz="1400"/>
          </a:p>
        </p:txBody>
      </p:sp>
      <p:sp>
        <p:nvSpPr>
          <p:cNvPr id="730" name="Google Shape;730;ge4bf236834_0_0"/>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731" name="Google Shape;731;ge4bf236834_0_0"/>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32" name="Google Shape;732;ge4bf236834_0_0"/>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ge4bf236834_0_12"/>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738" name="Google Shape;738;ge4bf236834_0_12"/>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lnSpcReduction="10000"/>
          </a:bodyPr>
          <a:lstStyle/>
          <a:p>
            <a:pPr indent="0" lvl="0" marL="0" rtl="0" algn="just">
              <a:spcBef>
                <a:spcPts val="500"/>
              </a:spcBef>
              <a:spcAft>
                <a:spcPts val="0"/>
              </a:spcAft>
              <a:buNone/>
            </a:pPr>
            <a:r>
              <a:t/>
            </a:r>
            <a:endParaRPr sz="1400">
              <a:latin typeface="Arial"/>
              <a:ea typeface="Arial"/>
              <a:cs typeface="Arial"/>
              <a:sym typeface="Arial"/>
            </a:endParaRPr>
          </a:p>
          <a:p>
            <a:pPr indent="0" lvl="0" marL="0" rtl="0" algn="just">
              <a:spcBef>
                <a:spcPts val="500"/>
              </a:spcBef>
              <a:spcAft>
                <a:spcPts val="0"/>
              </a:spcAft>
              <a:buNone/>
            </a:pPr>
            <a:r>
              <a:t/>
            </a:r>
            <a:endParaRPr sz="1400">
              <a:latin typeface="Arial"/>
              <a:ea typeface="Arial"/>
              <a:cs typeface="Arial"/>
              <a:sym typeface="Arial"/>
            </a:endParaRPr>
          </a:p>
          <a:p>
            <a:pPr indent="0" lvl="0" marL="0" rtl="0" algn="just">
              <a:spcBef>
                <a:spcPts val="500"/>
              </a:spcBef>
              <a:spcAft>
                <a:spcPts val="0"/>
              </a:spcAft>
              <a:buNone/>
            </a:pPr>
            <a:r>
              <a:t/>
            </a:r>
            <a:endParaRPr sz="1400">
              <a:latin typeface="Arial"/>
              <a:ea typeface="Arial"/>
              <a:cs typeface="Arial"/>
              <a:sym typeface="Arial"/>
            </a:endParaRPr>
          </a:p>
          <a:p>
            <a:pPr indent="0" lvl="0" marL="0" rtl="0" algn="just">
              <a:spcBef>
                <a:spcPts val="500"/>
              </a:spcBef>
              <a:spcAft>
                <a:spcPts val="0"/>
              </a:spcAft>
              <a:buNone/>
            </a:pPr>
            <a:r>
              <a:t/>
            </a:r>
            <a:endParaRPr sz="1400">
              <a:latin typeface="Arial"/>
              <a:ea typeface="Arial"/>
              <a:cs typeface="Arial"/>
              <a:sym typeface="Arial"/>
            </a:endParaRPr>
          </a:p>
          <a:p>
            <a:pPr indent="0" lvl="0" marL="0" rtl="0" algn="just">
              <a:spcBef>
                <a:spcPts val="500"/>
              </a:spcBef>
              <a:spcAft>
                <a:spcPts val="0"/>
              </a:spcAft>
              <a:buNone/>
            </a:pPr>
            <a:r>
              <a:t/>
            </a:r>
            <a:endParaRPr sz="1400">
              <a:latin typeface="Arial"/>
              <a:ea typeface="Arial"/>
              <a:cs typeface="Arial"/>
              <a:sym typeface="Arial"/>
            </a:endParaRPr>
          </a:p>
          <a:p>
            <a:pPr indent="0" lvl="0" marL="0" rtl="0" algn="just">
              <a:spcBef>
                <a:spcPts val="500"/>
              </a:spcBef>
              <a:spcAft>
                <a:spcPts val="0"/>
              </a:spcAft>
              <a:buNone/>
            </a:pPr>
            <a:r>
              <a:t/>
            </a:r>
            <a:endParaRPr sz="1400">
              <a:latin typeface="Arial"/>
              <a:ea typeface="Arial"/>
              <a:cs typeface="Arial"/>
              <a:sym typeface="Arial"/>
            </a:endParaRPr>
          </a:p>
          <a:p>
            <a:pPr indent="0" lvl="0" marL="0" rtl="0" algn="just">
              <a:spcBef>
                <a:spcPts val="500"/>
              </a:spcBef>
              <a:spcAft>
                <a:spcPts val="0"/>
              </a:spcAft>
              <a:buNone/>
            </a:pPr>
            <a:r>
              <a:t/>
            </a:r>
            <a:endParaRPr sz="1400">
              <a:latin typeface="Arial"/>
              <a:ea typeface="Arial"/>
              <a:cs typeface="Arial"/>
              <a:sym typeface="Arial"/>
            </a:endParaRPr>
          </a:p>
          <a:p>
            <a:pPr indent="0" lvl="0" marL="0" rtl="0" algn="just">
              <a:spcBef>
                <a:spcPts val="500"/>
              </a:spcBef>
              <a:spcAft>
                <a:spcPts val="0"/>
              </a:spcAft>
              <a:buNone/>
            </a:pPr>
            <a:r>
              <a:t/>
            </a:r>
            <a:endParaRPr sz="1400">
              <a:latin typeface="Arial"/>
              <a:ea typeface="Arial"/>
              <a:cs typeface="Arial"/>
              <a:sym typeface="Arial"/>
            </a:endParaRPr>
          </a:p>
          <a:p>
            <a:pPr indent="0" lvl="0" marL="0" rtl="0" algn="just">
              <a:spcBef>
                <a:spcPts val="500"/>
              </a:spcBef>
              <a:spcAft>
                <a:spcPts val="0"/>
              </a:spcAft>
              <a:buNone/>
            </a:pPr>
            <a:r>
              <a:t/>
            </a:r>
            <a:endParaRPr sz="1400">
              <a:latin typeface="Arial"/>
              <a:ea typeface="Arial"/>
              <a:cs typeface="Arial"/>
              <a:sym typeface="Arial"/>
            </a:endParaRPr>
          </a:p>
          <a:p>
            <a:pPr indent="0" lvl="0" marL="0" rtl="0" algn="just">
              <a:spcBef>
                <a:spcPts val="500"/>
              </a:spcBef>
              <a:spcAft>
                <a:spcPts val="0"/>
              </a:spcAft>
              <a:buNone/>
            </a:pPr>
            <a:r>
              <a:t/>
            </a:r>
            <a:endParaRPr sz="1400">
              <a:latin typeface="Arial"/>
              <a:ea typeface="Arial"/>
              <a:cs typeface="Arial"/>
              <a:sym typeface="Arial"/>
            </a:endParaRPr>
          </a:p>
          <a:p>
            <a:pPr indent="0" lvl="0" marL="0" rtl="0" algn="just">
              <a:spcBef>
                <a:spcPts val="500"/>
              </a:spcBef>
              <a:spcAft>
                <a:spcPts val="0"/>
              </a:spcAft>
              <a:buNone/>
            </a:pPr>
            <a:r>
              <a:t/>
            </a:r>
            <a:endParaRPr sz="1400">
              <a:latin typeface="Arial"/>
              <a:ea typeface="Arial"/>
              <a:cs typeface="Arial"/>
              <a:sym typeface="Arial"/>
            </a:endParaRPr>
          </a:p>
          <a:p>
            <a:pPr indent="0" lvl="0" marL="0" rtl="0" algn="just">
              <a:spcBef>
                <a:spcPts val="500"/>
              </a:spcBef>
              <a:spcAft>
                <a:spcPts val="0"/>
              </a:spcAft>
              <a:buNone/>
            </a:pPr>
            <a:r>
              <a:t/>
            </a:r>
            <a:endParaRPr sz="1400">
              <a:latin typeface="Arial"/>
              <a:ea typeface="Arial"/>
              <a:cs typeface="Arial"/>
              <a:sym typeface="Arial"/>
            </a:endParaRPr>
          </a:p>
          <a:p>
            <a:pPr indent="0" lvl="0" marL="0" rtl="0" algn="just">
              <a:spcBef>
                <a:spcPts val="500"/>
              </a:spcBef>
              <a:spcAft>
                <a:spcPts val="0"/>
              </a:spcAft>
              <a:buNone/>
            </a:pPr>
            <a:r>
              <a:t/>
            </a:r>
            <a:endParaRPr sz="1400">
              <a:latin typeface="Arial"/>
              <a:ea typeface="Arial"/>
              <a:cs typeface="Arial"/>
              <a:sym typeface="Arial"/>
            </a:endParaRPr>
          </a:p>
          <a:p>
            <a:pPr indent="0" lvl="0" marL="0" rtl="0" algn="just">
              <a:spcBef>
                <a:spcPts val="500"/>
              </a:spcBef>
              <a:spcAft>
                <a:spcPts val="0"/>
              </a:spcAft>
              <a:buNone/>
            </a:pPr>
            <a:r>
              <a:t/>
            </a:r>
            <a:endParaRPr sz="1400">
              <a:latin typeface="Arial"/>
              <a:ea typeface="Arial"/>
              <a:cs typeface="Arial"/>
              <a:sym typeface="Arial"/>
            </a:endParaRPr>
          </a:p>
          <a:p>
            <a:pPr indent="0" lvl="0" marL="0" rtl="0" algn="just">
              <a:spcBef>
                <a:spcPts val="500"/>
              </a:spcBef>
              <a:spcAft>
                <a:spcPts val="0"/>
              </a:spcAft>
              <a:buNone/>
            </a:pPr>
            <a:r>
              <a:t/>
            </a:r>
            <a:endParaRPr sz="1400">
              <a:latin typeface="Arial"/>
              <a:ea typeface="Arial"/>
              <a:cs typeface="Arial"/>
              <a:sym typeface="Arial"/>
            </a:endParaRPr>
          </a:p>
          <a:p>
            <a:pPr indent="0" lvl="0" marL="0" rtl="0" algn="just">
              <a:spcBef>
                <a:spcPts val="500"/>
              </a:spcBef>
              <a:spcAft>
                <a:spcPts val="0"/>
              </a:spcAft>
              <a:buNone/>
            </a:pPr>
            <a:r>
              <a:t/>
            </a:r>
            <a:endParaRPr sz="1400">
              <a:latin typeface="Arial"/>
              <a:ea typeface="Arial"/>
              <a:cs typeface="Arial"/>
              <a:sym typeface="Arial"/>
            </a:endParaRPr>
          </a:p>
          <a:p>
            <a:pPr indent="0" lvl="0" marL="0" rtl="0" algn="ctr">
              <a:spcBef>
                <a:spcPts val="500"/>
              </a:spcBef>
              <a:spcAft>
                <a:spcPts val="0"/>
              </a:spcAft>
              <a:buNone/>
            </a:pPr>
            <a:r>
              <a:rPr lang="en-US" sz="1400">
                <a:latin typeface="Arial"/>
                <a:ea typeface="Arial"/>
                <a:cs typeface="Arial"/>
                <a:sym typeface="Arial"/>
              </a:rPr>
              <a:t>FIGURE 2.1 Simplified diagram of a cross section of the human eye.</a:t>
            </a:r>
            <a:endParaRPr b="1" sz="1400">
              <a:latin typeface="Arial"/>
              <a:ea typeface="Arial"/>
              <a:cs typeface="Arial"/>
              <a:sym typeface="Arial"/>
            </a:endParaRPr>
          </a:p>
        </p:txBody>
      </p:sp>
      <p:sp>
        <p:nvSpPr>
          <p:cNvPr id="739" name="Google Shape;739;ge4bf236834_0_12"/>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740" name="Google Shape;740;ge4bf236834_0_12"/>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41" name="Google Shape;741;ge4bf236834_0_12"/>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pic>
        <p:nvPicPr>
          <p:cNvPr id="742" name="Google Shape;742;ge4bf236834_0_12"/>
          <p:cNvPicPr preferRelativeResize="0"/>
          <p:nvPr/>
        </p:nvPicPr>
        <p:blipFill>
          <a:blip r:embed="rId3">
            <a:alphaModFix/>
          </a:blip>
          <a:stretch>
            <a:fillRect/>
          </a:stretch>
        </p:blipFill>
        <p:spPr>
          <a:xfrm>
            <a:off x="5740325" y="91700"/>
            <a:ext cx="5038249" cy="563100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ge4bf236834_0_22"/>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748" name="Google Shape;748;ge4bf236834_0_22"/>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lnSpcReduction="10000"/>
          </a:bodyPr>
          <a:lstStyle/>
          <a:p>
            <a:pPr indent="-229870" lvl="0" marL="228600" rtl="0" algn="just">
              <a:spcBef>
                <a:spcPts val="500"/>
              </a:spcBef>
              <a:spcAft>
                <a:spcPts val="0"/>
              </a:spcAft>
              <a:buSzPts val="2000"/>
              <a:buFont typeface="Rockwell"/>
              <a:buChar char="▪"/>
            </a:pPr>
            <a:r>
              <a:rPr b="1" lang="en-US" sz="2000"/>
              <a:t>Structure of the Human Eye</a:t>
            </a:r>
            <a:endParaRPr b="1" sz="2000"/>
          </a:p>
          <a:p>
            <a:pPr indent="-217169" lvl="1" marL="685800" rtl="0" algn="just">
              <a:lnSpc>
                <a:spcPct val="95000"/>
              </a:lnSpc>
              <a:spcBef>
                <a:spcPts val="0"/>
              </a:spcBef>
              <a:spcAft>
                <a:spcPts val="0"/>
              </a:spcAft>
              <a:buSzPts val="1800"/>
              <a:buFont typeface="Rockwell"/>
              <a:buChar char="▪"/>
            </a:pPr>
            <a:r>
              <a:rPr lang="en-US" sz="1800"/>
              <a:t>The cornea and sclera outer cover</a:t>
            </a:r>
            <a:endParaRPr sz="1800"/>
          </a:p>
          <a:p>
            <a:pPr indent="-204469" lvl="2" marL="1143000" rtl="0" algn="just">
              <a:lnSpc>
                <a:spcPct val="95000"/>
              </a:lnSpc>
              <a:spcBef>
                <a:spcPts val="0"/>
              </a:spcBef>
              <a:spcAft>
                <a:spcPts val="0"/>
              </a:spcAft>
              <a:buSzPts val="1600"/>
              <a:buFont typeface="Rockwell"/>
              <a:buChar char="▪"/>
            </a:pPr>
            <a:r>
              <a:rPr lang="en-US" sz="1600"/>
              <a:t>The cornea is a tough, transparent tissue that covers the anterior surface of the eye</a:t>
            </a:r>
            <a:endParaRPr sz="1600"/>
          </a:p>
          <a:p>
            <a:pPr indent="-204469" lvl="2" marL="1143000" rtl="0" algn="just">
              <a:lnSpc>
                <a:spcPct val="95000"/>
              </a:lnSpc>
              <a:spcBef>
                <a:spcPts val="0"/>
              </a:spcBef>
              <a:spcAft>
                <a:spcPts val="0"/>
              </a:spcAft>
              <a:buSzPts val="1600"/>
              <a:buFont typeface="Rockwell"/>
              <a:buChar char="▪"/>
            </a:pPr>
            <a:r>
              <a:rPr lang="en-US" sz="1600"/>
              <a:t>The sclera is an opaque membrane that encloses the remainder of the optic globe</a:t>
            </a:r>
            <a:endParaRPr sz="1600"/>
          </a:p>
          <a:p>
            <a:pPr indent="-217169" lvl="1" marL="685800" rtl="0" algn="just">
              <a:lnSpc>
                <a:spcPct val="95000"/>
              </a:lnSpc>
              <a:spcBef>
                <a:spcPts val="0"/>
              </a:spcBef>
              <a:spcAft>
                <a:spcPts val="0"/>
              </a:spcAft>
              <a:buSzPts val="1800"/>
              <a:buFont typeface="Rockwell"/>
              <a:buChar char="▪"/>
            </a:pPr>
            <a:r>
              <a:rPr lang="en-US" sz="1800"/>
              <a:t>The choroid</a:t>
            </a:r>
            <a:endParaRPr sz="1800"/>
          </a:p>
          <a:p>
            <a:pPr indent="-204469" lvl="2" marL="1143000" rtl="0" algn="just">
              <a:lnSpc>
                <a:spcPct val="95000"/>
              </a:lnSpc>
              <a:spcBef>
                <a:spcPts val="0"/>
              </a:spcBef>
              <a:spcAft>
                <a:spcPts val="0"/>
              </a:spcAft>
              <a:buSzPts val="1600"/>
              <a:buFont typeface="Rockwell"/>
              <a:buChar char="▪"/>
            </a:pPr>
            <a:r>
              <a:rPr lang="en-US" sz="1600"/>
              <a:t>Lies directly below the sclera</a:t>
            </a:r>
            <a:endParaRPr sz="1600"/>
          </a:p>
          <a:p>
            <a:pPr indent="-204469" lvl="2" marL="1143000" rtl="0" algn="just">
              <a:lnSpc>
                <a:spcPct val="95000"/>
              </a:lnSpc>
              <a:spcBef>
                <a:spcPts val="0"/>
              </a:spcBef>
              <a:spcAft>
                <a:spcPts val="0"/>
              </a:spcAft>
              <a:buSzPts val="1600"/>
              <a:buFont typeface="Rockwell"/>
              <a:buChar char="▪"/>
            </a:pPr>
            <a:r>
              <a:rPr lang="en-US" sz="1600"/>
              <a:t>This membrane contains a network of blood vessels that serve as the major source of nutrition to the eye</a:t>
            </a:r>
            <a:r>
              <a:rPr lang="en-US" sz="1600"/>
              <a:t> </a:t>
            </a:r>
            <a:endParaRPr sz="1600"/>
          </a:p>
          <a:p>
            <a:pPr indent="-217169" lvl="1" marL="685800" rtl="0" algn="just">
              <a:lnSpc>
                <a:spcPct val="95000"/>
              </a:lnSpc>
              <a:spcBef>
                <a:spcPts val="0"/>
              </a:spcBef>
              <a:spcAft>
                <a:spcPts val="0"/>
              </a:spcAft>
              <a:buSzPts val="1800"/>
              <a:buFont typeface="Rockwell"/>
              <a:buChar char="▪"/>
            </a:pPr>
            <a:r>
              <a:rPr lang="en-US" sz="1800"/>
              <a:t>The retina</a:t>
            </a:r>
            <a:endParaRPr sz="1800"/>
          </a:p>
          <a:p>
            <a:pPr indent="-204469" lvl="2" marL="1143000" rtl="0" algn="just">
              <a:lnSpc>
                <a:spcPct val="95000"/>
              </a:lnSpc>
              <a:spcBef>
                <a:spcPts val="0"/>
              </a:spcBef>
              <a:spcAft>
                <a:spcPts val="0"/>
              </a:spcAft>
              <a:buSzPts val="1600"/>
              <a:buFont typeface="Rockwell"/>
              <a:buChar char="▪"/>
            </a:pPr>
            <a:r>
              <a:rPr lang="en-US" sz="1600"/>
              <a:t>The innermost membrane of the eye is the </a:t>
            </a:r>
            <a:r>
              <a:rPr i="1" lang="en-US" sz="1600"/>
              <a:t>retina</a:t>
            </a:r>
            <a:r>
              <a:rPr lang="en-US" sz="1600"/>
              <a:t>, which lines the inside of the wall’s entire posterior portion</a:t>
            </a:r>
            <a:endParaRPr sz="1600"/>
          </a:p>
          <a:p>
            <a:pPr indent="-204469" lvl="2" marL="1143000" rtl="0" algn="just">
              <a:lnSpc>
                <a:spcPct val="95000"/>
              </a:lnSpc>
              <a:spcBef>
                <a:spcPts val="0"/>
              </a:spcBef>
              <a:spcAft>
                <a:spcPts val="0"/>
              </a:spcAft>
              <a:buSzPts val="1600"/>
              <a:buFont typeface="Rockwell"/>
              <a:buChar char="▪"/>
            </a:pPr>
            <a:r>
              <a:rPr lang="en-US" sz="1600"/>
              <a:t>When the eye is properly focused, light from an object outside the eye is imaged on the retina</a:t>
            </a:r>
            <a:endParaRPr sz="1600"/>
          </a:p>
          <a:p>
            <a:pPr indent="-217169" lvl="1" marL="685800" rtl="0" algn="just">
              <a:lnSpc>
                <a:spcPct val="95000"/>
              </a:lnSpc>
              <a:spcBef>
                <a:spcPts val="0"/>
              </a:spcBef>
              <a:spcAft>
                <a:spcPts val="0"/>
              </a:spcAft>
              <a:buSzPts val="1800"/>
              <a:buFont typeface="Rockwell"/>
              <a:buChar char="▪"/>
            </a:pPr>
            <a:r>
              <a:rPr lang="en-US" sz="1800"/>
              <a:t>The eye ball</a:t>
            </a:r>
            <a:endParaRPr sz="1800"/>
          </a:p>
          <a:p>
            <a:pPr indent="-204469" lvl="2" marL="1143000" rtl="0" algn="just">
              <a:lnSpc>
                <a:spcPct val="95000"/>
              </a:lnSpc>
              <a:spcBef>
                <a:spcPts val="0"/>
              </a:spcBef>
              <a:spcAft>
                <a:spcPts val="0"/>
              </a:spcAft>
              <a:buSzPts val="1600"/>
              <a:buFont typeface="Rockwell"/>
              <a:buChar char="▪"/>
            </a:pPr>
            <a:r>
              <a:rPr lang="en-US" sz="1600"/>
              <a:t>The eye ball is approximately spherical</a:t>
            </a:r>
            <a:endParaRPr sz="1600"/>
          </a:p>
          <a:p>
            <a:pPr indent="-204469" lvl="2" marL="1143000" rtl="0" algn="just">
              <a:lnSpc>
                <a:spcPct val="95000"/>
              </a:lnSpc>
              <a:spcBef>
                <a:spcPts val="0"/>
              </a:spcBef>
              <a:spcAft>
                <a:spcPts val="0"/>
              </a:spcAft>
              <a:buSzPts val="1600"/>
              <a:buFont typeface="Rockwell"/>
              <a:buChar char="▪"/>
            </a:pPr>
            <a:r>
              <a:rPr lang="en-US" sz="1600"/>
              <a:t>The vertical measure of an eye ball is approximately 24 mm and is slightly less than the horizontal width</a:t>
            </a:r>
            <a:endParaRPr sz="1600"/>
          </a:p>
          <a:p>
            <a:pPr indent="-204469" lvl="2" marL="1143000" rtl="0" algn="just">
              <a:lnSpc>
                <a:spcPct val="95000"/>
              </a:lnSpc>
              <a:spcBef>
                <a:spcPts val="0"/>
              </a:spcBef>
              <a:spcAft>
                <a:spcPts val="0"/>
              </a:spcAft>
              <a:buSzPts val="1600"/>
              <a:buFont typeface="Rockwell"/>
              <a:buChar char="▪"/>
            </a:pPr>
            <a:r>
              <a:rPr lang="en-US" sz="1600"/>
              <a:t>The eye offers a field of view covering 160</a:t>
            </a:r>
            <a:r>
              <a:rPr baseline="30000" lang="en-US" sz="1600"/>
              <a:t>o</a:t>
            </a:r>
            <a:r>
              <a:rPr lang="en-US" sz="1600"/>
              <a:t>(width) × 135</a:t>
            </a:r>
            <a:r>
              <a:rPr baseline="30000" lang="en-US" sz="1600"/>
              <a:t>o</a:t>
            </a:r>
            <a:r>
              <a:rPr lang="en-US" sz="1600"/>
              <a:t> height area</a:t>
            </a:r>
            <a:endParaRPr sz="1600"/>
          </a:p>
        </p:txBody>
      </p:sp>
      <p:sp>
        <p:nvSpPr>
          <p:cNvPr id="749" name="Google Shape;749;ge4bf236834_0_22"/>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750" name="Google Shape;750;ge4bf236834_0_22"/>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51" name="Google Shape;751;ge4bf236834_0_22"/>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ge4bf236834_0_34"/>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757" name="Google Shape;757;ge4bf236834_0_34"/>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lnSpcReduction="10000"/>
          </a:bodyPr>
          <a:lstStyle/>
          <a:p>
            <a:pPr indent="-229870" lvl="0" marL="228600" rtl="0" algn="just">
              <a:spcBef>
                <a:spcPts val="500"/>
              </a:spcBef>
              <a:spcAft>
                <a:spcPts val="0"/>
              </a:spcAft>
              <a:buSzPts val="2000"/>
              <a:buFont typeface="Rockwell"/>
              <a:buChar char="▪"/>
            </a:pPr>
            <a:r>
              <a:rPr b="1" lang="en-US" sz="2000"/>
              <a:t>Structure of the Human Eye</a:t>
            </a:r>
            <a:endParaRPr b="1" sz="2000"/>
          </a:p>
          <a:p>
            <a:pPr indent="-217169" lvl="1" marL="685800" rtl="0" algn="just">
              <a:lnSpc>
                <a:spcPct val="95000"/>
              </a:lnSpc>
              <a:spcBef>
                <a:spcPts val="0"/>
              </a:spcBef>
              <a:spcAft>
                <a:spcPts val="0"/>
              </a:spcAft>
              <a:buSzPts val="1800"/>
              <a:buFont typeface="Rockwell"/>
              <a:buChar char="▪"/>
            </a:pPr>
            <a:r>
              <a:rPr lang="en-US" sz="1800"/>
              <a:t>Iris</a:t>
            </a:r>
            <a:endParaRPr sz="1800"/>
          </a:p>
          <a:p>
            <a:pPr indent="-204469" lvl="2" marL="1143000" rtl="0" algn="just">
              <a:lnSpc>
                <a:spcPct val="95000"/>
              </a:lnSpc>
              <a:spcBef>
                <a:spcPts val="0"/>
              </a:spcBef>
              <a:spcAft>
                <a:spcPts val="0"/>
              </a:spcAft>
              <a:buSzPts val="1600"/>
              <a:buFont typeface="Rockwell"/>
              <a:buChar char="▪"/>
            </a:pPr>
            <a:r>
              <a:rPr lang="en-US" sz="1600"/>
              <a:t>The light entering the cornea is blocked by the visible colored and opaque surface of the iris</a:t>
            </a:r>
            <a:endParaRPr sz="1600"/>
          </a:p>
          <a:p>
            <a:pPr indent="-204469" lvl="2" marL="1143000" rtl="0" algn="just">
              <a:lnSpc>
                <a:spcPct val="95000"/>
              </a:lnSpc>
              <a:spcBef>
                <a:spcPts val="0"/>
              </a:spcBef>
              <a:spcAft>
                <a:spcPts val="0"/>
              </a:spcAft>
              <a:buSzPts val="1600"/>
              <a:buFont typeface="Rockwell"/>
              <a:buChar char="▪"/>
            </a:pPr>
            <a:r>
              <a:rPr lang="en-US" sz="1600"/>
              <a:t>The back of the iris is coated with a black pigment</a:t>
            </a:r>
            <a:endParaRPr sz="1600"/>
          </a:p>
          <a:p>
            <a:pPr indent="-217169" lvl="1" marL="685800" rtl="0" algn="just">
              <a:lnSpc>
                <a:spcPct val="95000"/>
              </a:lnSpc>
              <a:spcBef>
                <a:spcPts val="0"/>
              </a:spcBef>
              <a:spcAft>
                <a:spcPts val="0"/>
              </a:spcAft>
              <a:buSzPts val="1800"/>
              <a:buFont typeface="Rockwell"/>
              <a:buChar char="▪"/>
            </a:pPr>
            <a:r>
              <a:rPr lang="en-US" sz="1800"/>
              <a:t>Pupil</a:t>
            </a:r>
            <a:endParaRPr sz="1800"/>
          </a:p>
          <a:p>
            <a:pPr indent="-204469" lvl="2" marL="1143000" rtl="0" algn="just">
              <a:lnSpc>
                <a:spcPct val="95000"/>
              </a:lnSpc>
              <a:spcBef>
                <a:spcPts val="0"/>
              </a:spcBef>
              <a:spcAft>
                <a:spcPts val="0"/>
              </a:spcAft>
              <a:buSzPts val="1600"/>
              <a:buFont typeface="Rockwell"/>
              <a:buChar char="▪"/>
            </a:pPr>
            <a:r>
              <a:rPr lang="en-US" sz="1600"/>
              <a:t>The pupil is the opening at the center of the iris</a:t>
            </a:r>
            <a:endParaRPr sz="1600"/>
          </a:p>
          <a:p>
            <a:pPr indent="-204469" lvl="2" marL="1143000" rtl="0" algn="just">
              <a:lnSpc>
                <a:spcPct val="95000"/>
              </a:lnSpc>
              <a:spcBef>
                <a:spcPts val="0"/>
              </a:spcBef>
              <a:spcAft>
                <a:spcPts val="0"/>
              </a:spcAft>
              <a:buSzPts val="1600"/>
              <a:buFont typeface="Rockwell"/>
              <a:buChar char="▪"/>
            </a:pPr>
            <a:r>
              <a:rPr lang="en-US" sz="1600"/>
              <a:t>The pupil controls the amount of light entering the eye ball</a:t>
            </a:r>
            <a:endParaRPr sz="1600"/>
          </a:p>
          <a:p>
            <a:pPr indent="-204469" lvl="2" marL="1143000" rtl="0" algn="just">
              <a:lnSpc>
                <a:spcPct val="95000"/>
              </a:lnSpc>
              <a:spcBef>
                <a:spcPts val="0"/>
              </a:spcBef>
              <a:spcAft>
                <a:spcPts val="0"/>
              </a:spcAft>
              <a:buSzPts val="1600"/>
              <a:buFont typeface="Rockwell"/>
              <a:buChar char="▪"/>
            </a:pPr>
            <a:r>
              <a:rPr lang="en-US" sz="1600"/>
              <a:t>Its diameter varies from 1 to 8 mm in response to illumination changes</a:t>
            </a:r>
            <a:endParaRPr sz="1600"/>
          </a:p>
          <a:p>
            <a:pPr indent="-204469" lvl="2" marL="1143000" rtl="0" algn="just">
              <a:lnSpc>
                <a:spcPct val="95000"/>
              </a:lnSpc>
              <a:spcBef>
                <a:spcPts val="0"/>
              </a:spcBef>
              <a:spcAft>
                <a:spcPts val="0"/>
              </a:spcAft>
              <a:buSzPts val="1600"/>
              <a:buFont typeface="Rockwell"/>
              <a:buChar char="▪"/>
            </a:pPr>
            <a:r>
              <a:rPr lang="en-US" sz="1600"/>
              <a:t>In low light conditions it dilates to increase the amount of light reaching the retina</a:t>
            </a:r>
            <a:endParaRPr sz="1600"/>
          </a:p>
          <a:p>
            <a:pPr indent="-204469" lvl="2" marL="1143000" rtl="0" algn="just">
              <a:lnSpc>
                <a:spcPct val="95000"/>
              </a:lnSpc>
              <a:spcBef>
                <a:spcPts val="0"/>
              </a:spcBef>
              <a:spcAft>
                <a:spcPts val="0"/>
              </a:spcAft>
              <a:buSzPts val="1600"/>
              <a:buFont typeface="Rockwell"/>
              <a:buChar char="▪"/>
            </a:pPr>
            <a:r>
              <a:rPr lang="en-US" sz="1600"/>
              <a:t>Behind the pupil is the lens of the eye</a:t>
            </a:r>
            <a:endParaRPr sz="1600"/>
          </a:p>
          <a:p>
            <a:pPr indent="-217169" lvl="1" marL="685800" rtl="0" algn="just">
              <a:lnSpc>
                <a:spcPct val="95000"/>
              </a:lnSpc>
              <a:spcBef>
                <a:spcPts val="0"/>
              </a:spcBef>
              <a:spcAft>
                <a:spcPts val="0"/>
              </a:spcAft>
              <a:buSzPts val="1800"/>
              <a:buFont typeface="Rockwell"/>
              <a:buChar char="▪"/>
            </a:pPr>
            <a:r>
              <a:rPr lang="en-US" sz="1800"/>
              <a:t>Lens</a:t>
            </a:r>
            <a:endParaRPr sz="1800"/>
          </a:p>
          <a:p>
            <a:pPr indent="-204469" lvl="2" marL="1143000" rtl="0" algn="just">
              <a:lnSpc>
                <a:spcPct val="95000"/>
              </a:lnSpc>
              <a:spcBef>
                <a:spcPts val="0"/>
              </a:spcBef>
              <a:spcAft>
                <a:spcPts val="0"/>
              </a:spcAft>
              <a:buSzPts val="1600"/>
              <a:buFont typeface="Rockwell"/>
              <a:buChar char="▪"/>
            </a:pPr>
            <a:r>
              <a:rPr lang="en-US" sz="1600"/>
              <a:t>The lens is suspended to the ciliary body by the suspensory ligament (Zonule of Zinn), made up of fine transparent fibers</a:t>
            </a:r>
            <a:endParaRPr sz="1600"/>
          </a:p>
          <a:p>
            <a:pPr indent="-204469" lvl="2" marL="1143000" rtl="0" algn="just">
              <a:lnSpc>
                <a:spcPct val="95000"/>
              </a:lnSpc>
              <a:spcBef>
                <a:spcPts val="0"/>
              </a:spcBef>
              <a:spcAft>
                <a:spcPts val="0"/>
              </a:spcAft>
              <a:buSzPts val="1600"/>
              <a:buFont typeface="Rockwell"/>
              <a:buChar char="▪"/>
            </a:pPr>
            <a:r>
              <a:rPr lang="en-US" sz="1600"/>
              <a:t>The lens is transparent (has 70% water) and absorbs approximately 8% of the visible light spectrum</a:t>
            </a:r>
            <a:endParaRPr sz="1600"/>
          </a:p>
          <a:p>
            <a:pPr indent="-204469" lvl="2" marL="1143000" rtl="0" algn="just">
              <a:lnSpc>
                <a:spcPct val="95000"/>
              </a:lnSpc>
              <a:spcBef>
                <a:spcPts val="0"/>
              </a:spcBef>
              <a:spcAft>
                <a:spcPts val="0"/>
              </a:spcAft>
              <a:buSzPts val="1600"/>
              <a:buFont typeface="Rockwell"/>
              <a:buChar char="▪"/>
            </a:pPr>
            <a:r>
              <a:rPr lang="en-US" sz="1600"/>
              <a:t>The protein in the lens absorbs the harmful infrared and ultraviolet light and prevents damage to the eye</a:t>
            </a:r>
            <a:endParaRPr sz="1600"/>
          </a:p>
        </p:txBody>
      </p:sp>
      <p:sp>
        <p:nvSpPr>
          <p:cNvPr id="758" name="Google Shape;758;ge4bf236834_0_34"/>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759" name="Google Shape;759;ge4bf236834_0_34"/>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60" name="Google Shape;760;ge4bf236834_0_34"/>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ge4bf236834_0_45"/>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766" name="Google Shape;766;ge4bf236834_0_45"/>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lnSpcReduction="20000"/>
          </a:bodyPr>
          <a:lstStyle/>
          <a:p>
            <a:pPr indent="-229870" lvl="0" marL="228600" rtl="0" algn="just">
              <a:spcBef>
                <a:spcPts val="500"/>
              </a:spcBef>
              <a:spcAft>
                <a:spcPts val="0"/>
              </a:spcAft>
              <a:buSzPts val="2000"/>
              <a:buFont typeface="Rockwell"/>
              <a:buChar char="▪"/>
            </a:pPr>
            <a:r>
              <a:rPr b="1" lang="en-US" sz="2000"/>
              <a:t>Structure of the Human Eye</a:t>
            </a:r>
            <a:endParaRPr b="1" sz="2000"/>
          </a:p>
          <a:p>
            <a:pPr indent="-217169" lvl="1" marL="685800" rtl="0" algn="just">
              <a:lnSpc>
                <a:spcPct val="95000"/>
              </a:lnSpc>
              <a:spcBef>
                <a:spcPts val="0"/>
              </a:spcBef>
              <a:spcAft>
                <a:spcPts val="0"/>
              </a:spcAft>
              <a:buSzPts val="1800"/>
              <a:buFont typeface="Rockwell"/>
              <a:buChar char="▪"/>
            </a:pPr>
            <a:r>
              <a:rPr lang="en-US" sz="1800"/>
              <a:t>Fovea</a:t>
            </a:r>
            <a:endParaRPr sz="1800"/>
          </a:p>
          <a:p>
            <a:pPr indent="-204469" lvl="2" marL="1143000" rtl="0" algn="just">
              <a:lnSpc>
                <a:spcPct val="95000"/>
              </a:lnSpc>
              <a:spcBef>
                <a:spcPts val="0"/>
              </a:spcBef>
              <a:spcAft>
                <a:spcPts val="0"/>
              </a:spcAft>
              <a:buSzPts val="1600"/>
              <a:buFont typeface="Rockwell"/>
              <a:buChar char="▪"/>
            </a:pPr>
            <a:r>
              <a:rPr lang="en-US" sz="1600"/>
              <a:t>The central portion of the retina at the posterior part is the fovea</a:t>
            </a:r>
            <a:endParaRPr sz="1600"/>
          </a:p>
          <a:p>
            <a:pPr indent="-204469" lvl="2" marL="1143000" rtl="0" algn="just">
              <a:lnSpc>
                <a:spcPct val="95000"/>
              </a:lnSpc>
              <a:spcBef>
                <a:spcPts val="0"/>
              </a:spcBef>
              <a:spcAft>
                <a:spcPts val="0"/>
              </a:spcAft>
              <a:buSzPts val="1600"/>
              <a:buFont typeface="Rockwell"/>
              <a:buChar char="▪"/>
            </a:pPr>
            <a:r>
              <a:rPr lang="en-US" sz="1600"/>
              <a:t>It is about 1.5 mm in diameter</a:t>
            </a:r>
            <a:endParaRPr sz="1600"/>
          </a:p>
          <a:p>
            <a:pPr indent="-217169" lvl="1" marL="685800" rtl="0" algn="just">
              <a:lnSpc>
                <a:spcPct val="95000"/>
              </a:lnSpc>
              <a:spcBef>
                <a:spcPts val="0"/>
              </a:spcBef>
              <a:spcAft>
                <a:spcPts val="0"/>
              </a:spcAft>
              <a:buSzPts val="1800"/>
              <a:buFont typeface="Rockwell"/>
              <a:buChar char="▪"/>
            </a:pPr>
            <a:r>
              <a:rPr lang="en-US" sz="1800"/>
              <a:t>Cones</a:t>
            </a:r>
            <a:endParaRPr sz="1800"/>
          </a:p>
          <a:p>
            <a:pPr indent="-204469" lvl="2" marL="1143000" rtl="0" algn="just">
              <a:lnSpc>
                <a:spcPct val="95000"/>
              </a:lnSpc>
              <a:spcBef>
                <a:spcPts val="0"/>
              </a:spcBef>
              <a:spcAft>
                <a:spcPts val="0"/>
              </a:spcAft>
              <a:buSzPts val="1600"/>
              <a:buFont typeface="Rockwell"/>
              <a:buChar char="▪"/>
            </a:pPr>
            <a:r>
              <a:rPr lang="en-US" sz="1600"/>
              <a:t>There are about 6 million cones in the eye</a:t>
            </a:r>
            <a:endParaRPr sz="1600"/>
          </a:p>
          <a:p>
            <a:pPr indent="-204469" lvl="2" marL="1143000" rtl="0" algn="just">
              <a:lnSpc>
                <a:spcPct val="95000"/>
              </a:lnSpc>
              <a:spcBef>
                <a:spcPts val="0"/>
              </a:spcBef>
              <a:spcAft>
                <a:spcPts val="0"/>
              </a:spcAft>
              <a:buSzPts val="1600"/>
              <a:buFont typeface="Rockwell"/>
              <a:buChar char="▪"/>
            </a:pPr>
            <a:r>
              <a:rPr lang="en-US" sz="1600"/>
              <a:t>The cones help in the bright-light (photopic) vision</a:t>
            </a:r>
            <a:endParaRPr sz="1600"/>
          </a:p>
          <a:p>
            <a:pPr indent="-204469" lvl="2" marL="1143000" rtl="0" algn="just">
              <a:lnSpc>
                <a:spcPct val="95000"/>
              </a:lnSpc>
              <a:spcBef>
                <a:spcPts val="0"/>
              </a:spcBef>
              <a:spcAft>
                <a:spcPts val="0"/>
              </a:spcAft>
              <a:buSzPts val="1600"/>
              <a:buFont typeface="Rockwell"/>
              <a:buChar char="▪"/>
            </a:pPr>
            <a:r>
              <a:rPr lang="en-US" sz="1600"/>
              <a:t>These are highly sensitive to color</a:t>
            </a:r>
            <a:endParaRPr sz="1600"/>
          </a:p>
          <a:p>
            <a:pPr indent="-204469" lvl="2" marL="1143000" rtl="0" algn="just">
              <a:lnSpc>
                <a:spcPct val="95000"/>
              </a:lnSpc>
              <a:spcBef>
                <a:spcPts val="0"/>
              </a:spcBef>
              <a:spcAft>
                <a:spcPts val="0"/>
              </a:spcAft>
              <a:buSzPts val="1600"/>
              <a:buFont typeface="Rockwell"/>
              <a:buChar char="▪"/>
            </a:pPr>
            <a:r>
              <a:rPr lang="en-US" sz="1600"/>
              <a:t>They are located primarily in the fovea where the image is focused by the lens</a:t>
            </a:r>
            <a:endParaRPr sz="1600"/>
          </a:p>
          <a:p>
            <a:pPr indent="-204469" lvl="2" marL="1143000" rtl="0" algn="just">
              <a:lnSpc>
                <a:spcPct val="95000"/>
              </a:lnSpc>
              <a:spcBef>
                <a:spcPts val="0"/>
              </a:spcBef>
              <a:spcAft>
                <a:spcPts val="0"/>
              </a:spcAft>
              <a:buSzPts val="1600"/>
              <a:buFont typeface="Rockwell"/>
              <a:buChar char="▪"/>
            </a:pPr>
            <a:r>
              <a:rPr lang="en-US" sz="1600"/>
              <a:t>Each cone cell is connected to its separate nerve ending</a:t>
            </a:r>
            <a:endParaRPr sz="1600"/>
          </a:p>
          <a:p>
            <a:pPr indent="-204469" lvl="2" marL="1143000" rtl="0" algn="just">
              <a:lnSpc>
                <a:spcPct val="95000"/>
              </a:lnSpc>
              <a:spcBef>
                <a:spcPts val="0"/>
              </a:spcBef>
              <a:spcAft>
                <a:spcPts val="0"/>
              </a:spcAft>
              <a:buSzPts val="1600"/>
              <a:buFont typeface="Rockwell"/>
              <a:buChar char="▪"/>
            </a:pPr>
            <a:r>
              <a:rPr lang="en-US" sz="1600"/>
              <a:t>Hence they have the ability to resolve fine details</a:t>
            </a:r>
            <a:endParaRPr sz="1600"/>
          </a:p>
          <a:p>
            <a:pPr indent="-217169" lvl="1" marL="685800" rtl="0" algn="just">
              <a:lnSpc>
                <a:spcPct val="95000"/>
              </a:lnSpc>
              <a:spcBef>
                <a:spcPts val="0"/>
              </a:spcBef>
              <a:spcAft>
                <a:spcPts val="0"/>
              </a:spcAft>
              <a:buSzPts val="1800"/>
              <a:buFont typeface="Rockwell"/>
              <a:buChar char="▪"/>
            </a:pPr>
            <a:r>
              <a:rPr lang="en-US" sz="1983"/>
              <a:t>Rods</a:t>
            </a:r>
            <a:endParaRPr sz="1983"/>
          </a:p>
          <a:p>
            <a:pPr indent="-204469" lvl="2" marL="1143000" rtl="0" algn="just">
              <a:lnSpc>
                <a:spcPct val="95000"/>
              </a:lnSpc>
              <a:spcBef>
                <a:spcPts val="0"/>
              </a:spcBef>
              <a:spcAft>
                <a:spcPts val="0"/>
              </a:spcAft>
              <a:buSzPts val="1600"/>
              <a:buFont typeface="Rockwell"/>
              <a:buChar char="▪"/>
            </a:pPr>
            <a:r>
              <a:rPr lang="en-US" sz="1600"/>
              <a:t>There about 100 million rods in the eye</a:t>
            </a:r>
            <a:endParaRPr sz="1600"/>
          </a:p>
          <a:p>
            <a:pPr indent="-204469" lvl="2" marL="1143000" rtl="0" algn="just">
              <a:lnSpc>
                <a:spcPct val="95000"/>
              </a:lnSpc>
              <a:spcBef>
                <a:spcPts val="0"/>
              </a:spcBef>
              <a:spcAft>
                <a:spcPts val="0"/>
              </a:spcAft>
              <a:buSzPts val="1600"/>
              <a:buFont typeface="Rockwell"/>
              <a:buChar char="▪"/>
            </a:pPr>
            <a:r>
              <a:rPr lang="en-US" sz="1600"/>
              <a:t>The rods help in the dim-light (scotopic) vision</a:t>
            </a:r>
            <a:endParaRPr sz="1600"/>
          </a:p>
          <a:p>
            <a:pPr indent="-204469" lvl="2" marL="1143000" rtl="0" algn="just">
              <a:lnSpc>
                <a:spcPct val="95000"/>
              </a:lnSpc>
              <a:spcBef>
                <a:spcPts val="0"/>
              </a:spcBef>
              <a:spcAft>
                <a:spcPts val="0"/>
              </a:spcAft>
              <a:buSzPts val="1600"/>
              <a:buFont typeface="Rockwell"/>
              <a:buChar char="▪"/>
            </a:pPr>
            <a:r>
              <a:rPr lang="en-US" sz="1600"/>
              <a:t>Their spatial distribution is radially symmetric about the fovea, but varies across the retina</a:t>
            </a:r>
            <a:endParaRPr sz="1600"/>
          </a:p>
          <a:p>
            <a:pPr indent="-204469" lvl="2" marL="1143000" rtl="0" algn="just">
              <a:lnSpc>
                <a:spcPct val="95000"/>
              </a:lnSpc>
              <a:spcBef>
                <a:spcPts val="0"/>
              </a:spcBef>
              <a:spcAft>
                <a:spcPts val="0"/>
              </a:spcAft>
              <a:buSzPts val="1600"/>
              <a:buFont typeface="Rockwell"/>
              <a:buChar char="▪"/>
            </a:pPr>
            <a:r>
              <a:rPr lang="en-US" sz="1600"/>
              <a:t>They are distributed over a larger area in the retina</a:t>
            </a:r>
            <a:endParaRPr sz="1600"/>
          </a:p>
          <a:p>
            <a:pPr indent="-204469" lvl="2" marL="1143000" rtl="0" algn="just">
              <a:lnSpc>
                <a:spcPct val="95000"/>
              </a:lnSpc>
              <a:spcBef>
                <a:spcPts val="0"/>
              </a:spcBef>
              <a:spcAft>
                <a:spcPts val="0"/>
              </a:spcAft>
              <a:buSzPts val="1600"/>
              <a:buFont typeface="Rockwell"/>
              <a:buChar char="▪"/>
            </a:pPr>
            <a:r>
              <a:rPr lang="en-US" sz="1600"/>
              <a:t>The rods are extremely sensitive and can respond even to a single photon</a:t>
            </a:r>
            <a:endParaRPr sz="1600"/>
          </a:p>
          <a:p>
            <a:pPr indent="-204469" lvl="2" marL="1143000" rtl="0" algn="just">
              <a:lnSpc>
                <a:spcPct val="95000"/>
              </a:lnSpc>
              <a:spcBef>
                <a:spcPts val="0"/>
              </a:spcBef>
              <a:spcAft>
                <a:spcPts val="0"/>
              </a:spcAft>
              <a:buSzPts val="1600"/>
              <a:buFont typeface="Rockwell"/>
              <a:buChar char="▪"/>
            </a:pPr>
            <a:r>
              <a:rPr lang="en-US" sz="1600"/>
              <a:t>However they are not involved in color vision</a:t>
            </a:r>
            <a:endParaRPr sz="1600"/>
          </a:p>
        </p:txBody>
      </p:sp>
      <p:sp>
        <p:nvSpPr>
          <p:cNvPr id="767" name="Google Shape;767;ge4bf236834_0_45"/>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768" name="Google Shape;768;ge4bf236834_0_45"/>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69" name="Google Shape;769;ge4bf236834_0_45"/>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ge4bf236834_0_55"/>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775" name="Google Shape;775;ge4bf236834_0_55"/>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a:bodyPr>
          <a:lstStyle/>
          <a:p>
            <a:pPr indent="-229870" lvl="0" marL="228600" rtl="0" algn="just">
              <a:spcBef>
                <a:spcPts val="500"/>
              </a:spcBef>
              <a:spcAft>
                <a:spcPts val="0"/>
              </a:spcAft>
              <a:buSzPts val="2000"/>
              <a:buFont typeface="Rockwell"/>
              <a:buChar char="▪"/>
            </a:pPr>
            <a:r>
              <a:rPr b="1" lang="en-US" sz="2000"/>
              <a:t>Structure of the Human Eye</a:t>
            </a:r>
            <a:endParaRPr b="1" sz="2000"/>
          </a:p>
          <a:p>
            <a:pPr indent="-217169" lvl="1" marL="685800" rtl="0" algn="just">
              <a:lnSpc>
                <a:spcPct val="95000"/>
              </a:lnSpc>
              <a:spcBef>
                <a:spcPts val="0"/>
              </a:spcBef>
              <a:spcAft>
                <a:spcPts val="0"/>
              </a:spcAft>
              <a:buSzPts val="1800"/>
              <a:buFont typeface="Rockwell"/>
              <a:buChar char="▪"/>
            </a:pPr>
            <a:r>
              <a:rPr lang="en-US" sz="1800"/>
              <a:t>Rods</a:t>
            </a:r>
            <a:endParaRPr sz="1800"/>
          </a:p>
          <a:p>
            <a:pPr indent="-204469" lvl="2" marL="1143000" rtl="0" algn="just">
              <a:lnSpc>
                <a:spcPct val="95000"/>
              </a:lnSpc>
              <a:spcBef>
                <a:spcPts val="0"/>
              </a:spcBef>
              <a:spcAft>
                <a:spcPts val="0"/>
              </a:spcAft>
              <a:buSzPts val="1600"/>
              <a:buFont typeface="Rockwell"/>
              <a:buChar char="▪"/>
            </a:pPr>
            <a:r>
              <a:rPr lang="en-US" sz="1600"/>
              <a:t>They cannot resolve fine spatial detail despite high number because many rods are connected to a single nerve</a:t>
            </a:r>
            <a:endParaRPr sz="1600"/>
          </a:p>
          <a:p>
            <a:pPr indent="-217169" lvl="1" marL="685800" rtl="0" algn="just">
              <a:lnSpc>
                <a:spcPct val="95000"/>
              </a:lnSpc>
              <a:spcBef>
                <a:spcPts val="0"/>
              </a:spcBef>
              <a:spcAft>
                <a:spcPts val="0"/>
              </a:spcAft>
              <a:buSzPts val="1800"/>
              <a:buFont typeface="Rockwell"/>
              <a:buChar char="▪"/>
            </a:pPr>
            <a:r>
              <a:rPr lang="en-US" sz="1800"/>
              <a:t>Blind spot</a:t>
            </a:r>
            <a:endParaRPr sz="1800"/>
          </a:p>
          <a:p>
            <a:pPr indent="-204469" lvl="2" marL="1143000" rtl="0" algn="just">
              <a:lnSpc>
                <a:spcPct val="95000"/>
              </a:lnSpc>
              <a:spcBef>
                <a:spcPts val="0"/>
              </a:spcBef>
              <a:spcAft>
                <a:spcPts val="0"/>
              </a:spcAft>
              <a:buSzPts val="1600"/>
              <a:buFont typeface="Rockwell"/>
              <a:buChar char="▪"/>
            </a:pPr>
            <a:r>
              <a:rPr lang="en-US" sz="1600"/>
              <a:t>Though the photo-receptors are distributed in radially symmetric manner about the fovea, there is a region near the fovea where there are no receptors</a:t>
            </a:r>
            <a:endParaRPr sz="1600"/>
          </a:p>
          <a:p>
            <a:pPr indent="-204469" lvl="2" marL="1143000" rtl="0" algn="just">
              <a:lnSpc>
                <a:spcPct val="95000"/>
              </a:lnSpc>
              <a:spcBef>
                <a:spcPts val="0"/>
              </a:spcBef>
              <a:spcAft>
                <a:spcPts val="0"/>
              </a:spcAft>
              <a:buSzPts val="1600"/>
              <a:buFont typeface="Rockwell"/>
              <a:buChar char="▪"/>
            </a:pPr>
            <a:r>
              <a:rPr lang="en-US" sz="1600"/>
              <a:t>This region is called as the blind spot</a:t>
            </a:r>
            <a:endParaRPr sz="1600"/>
          </a:p>
          <a:p>
            <a:pPr indent="-204469" lvl="2" marL="1143000" rtl="0" algn="just">
              <a:lnSpc>
                <a:spcPct val="95000"/>
              </a:lnSpc>
              <a:spcBef>
                <a:spcPts val="0"/>
              </a:spcBef>
              <a:spcAft>
                <a:spcPts val="0"/>
              </a:spcAft>
              <a:buSzPts val="1600"/>
              <a:buFont typeface="Rockwell"/>
              <a:buChar char="▪"/>
            </a:pPr>
            <a:r>
              <a:rPr lang="en-US" sz="1600"/>
              <a:t>This is the region where the optic nerve emerges from the eye</a:t>
            </a:r>
            <a:endParaRPr sz="1600"/>
          </a:p>
          <a:p>
            <a:pPr indent="-204469" lvl="2" marL="1143000" rtl="0" algn="just">
              <a:lnSpc>
                <a:spcPct val="95000"/>
              </a:lnSpc>
              <a:spcBef>
                <a:spcPts val="0"/>
              </a:spcBef>
              <a:spcAft>
                <a:spcPts val="0"/>
              </a:spcAft>
              <a:buSzPts val="1600"/>
              <a:buFont typeface="Rockwell"/>
              <a:buChar char="▪"/>
            </a:pPr>
            <a:r>
              <a:rPr lang="en-US" sz="1600"/>
              <a:t>Light falling on this region cannot be sensed</a:t>
            </a:r>
            <a:endParaRPr sz="1600"/>
          </a:p>
          <a:p>
            <a:pPr indent="-217169" lvl="1" marL="685800" rtl="0" algn="just">
              <a:lnSpc>
                <a:spcPct val="95000"/>
              </a:lnSpc>
              <a:spcBef>
                <a:spcPts val="0"/>
              </a:spcBef>
              <a:spcAft>
                <a:spcPts val="0"/>
              </a:spcAft>
              <a:buClr>
                <a:schemeClr val="dk1"/>
              </a:buClr>
              <a:buSzPts val="1800"/>
              <a:buFont typeface="Rockwell"/>
              <a:buChar char="▪"/>
            </a:pPr>
            <a:r>
              <a:rPr b="1" lang="en-US" sz="1800"/>
              <a:t>Image Formation in the Eye</a:t>
            </a:r>
            <a:endParaRPr b="1" sz="1800"/>
          </a:p>
          <a:p>
            <a:pPr indent="-204469" lvl="2" marL="1143000" rtl="0" algn="just">
              <a:lnSpc>
                <a:spcPct val="95000"/>
              </a:lnSpc>
              <a:spcBef>
                <a:spcPts val="0"/>
              </a:spcBef>
              <a:spcAft>
                <a:spcPts val="0"/>
              </a:spcAft>
              <a:buSzPts val="1600"/>
              <a:buFont typeface="Rockwell"/>
              <a:buChar char="▪"/>
            </a:pPr>
            <a:r>
              <a:rPr lang="en-US" sz="1600"/>
              <a:t>Ordinary photographic camera</a:t>
            </a:r>
            <a:endParaRPr sz="1600"/>
          </a:p>
          <a:p>
            <a:pPr indent="-191769" lvl="3" marL="1600200" rtl="0" algn="just">
              <a:lnSpc>
                <a:spcPct val="95000"/>
              </a:lnSpc>
              <a:spcBef>
                <a:spcPts val="0"/>
              </a:spcBef>
              <a:spcAft>
                <a:spcPts val="0"/>
              </a:spcAft>
              <a:buSzPts val="1400"/>
              <a:buFont typeface="Rockwell"/>
              <a:buChar char="▪"/>
            </a:pPr>
            <a:r>
              <a:rPr lang="en-US" sz="1400"/>
              <a:t>The lens has a fixed focal length</a:t>
            </a:r>
            <a:endParaRPr sz="1400"/>
          </a:p>
          <a:p>
            <a:pPr indent="-191769" lvl="3" marL="1600200" rtl="0" algn="just">
              <a:lnSpc>
                <a:spcPct val="95000"/>
              </a:lnSpc>
              <a:spcBef>
                <a:spcPts val="0"/>
              </a:spcBef>
              <a:spcAft>
                <a:spcPts val="0"/>
              </a:spcAft>
              <a:buSzPts val="1400"/>
              <a:buFont typeface="Rockwell"/>
              <a:buChar char="▪"/>
            </a:pPr>
            <a:r>
              <a:rPr lang="en-US" sz="1400"/>
              <a:t>Focusing at various distances is achieved by varying the distance between the lens and the imaging plane, where the film (or imaging chip in the case of a digital camera) is located</a:t>
            </a:r>
            <a:endParaRPr sz="1400"/>
          </a:p>
        </p:txBody>
      </p:sp>
      <p:sp>
        <p:nvSpPr>
          <p:cNvPr id="776" name="Google Shape;776;ge4bf236834_0_55"/>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777" name="Google Shape;777;ge4bf236834_0_55"/>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78" name="Google Shape;778;ge4bf236834_0_55"/>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ge4bf236834_0_66"/>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784" name="Google Shape;784;ge4bf236834_0_66"/>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a:bodyPr>
          <a:lstStyle/>
          <a:p>
            <a:pPr indent="-229870" lvl="0" marL="228600" rtl="0" algn="just">
              <a:spcBef>
                <a:spcPts val="500"/>
              </a:spcBef>
              <a:spcAft>
                <a:spcPts val="0"/>
              </a:spcAft>
              <a:buSzPts val="2000"/>
              <a:buFont typeface="Rockwell"/>
              <a:buChar char="▪"/>
            </a:pPr>
            <a:r>
              <a:rPr b="1" lang="en-US" sz="2000"/>
              <a:t>Image Formation in the Eye</a:t>
            </a:r>
            <a:endParaRPr b="1" sz="2000"/>
          </a:p>
          <a:p>
            <a:pPr indent="-217169" lvl="1" marL="685800" rtl="0" algn="just">
              <a:lnSpc>
                <a:spcPct val="95000"/>
              </a:lnSpc>
              <a:spcBef>
                <a:spcPts val="0"/>
              </a:spcBef>
              <a:spcAft>
                <a:spcPts val="0"/>
              </a:spcAft>
              <a:buSzPts val="1800"/>
              <a:buFont typeface="Rockwell"/>
              <a:buChar char="▪"/>
            </a:pPr>
            <a:r>
              <a:rPr lang="en-US" sz="1800"/>
              <a:t>Human eye</a:t>
            </a:r>
            <a:endParaRPr sz="1800"/>
          </a:p>
          <a:p>
            <a:pPr indent="-204469" lvl="2" marL="1143000" rtl="0" algn="just">
              <a:lnSpc>
                <a:spcPct val="95000"/>
              </a:lnSpc>
              <a:spcBef>
                <a:spcPts val="0"/>
              </a:spcBef>
              <a:spcAft>
                <a:spcPts val="0"/>
              </a:spcAft>
              <a:buSzPts val="1600"/>
              <a:buFont typeface="Rockwell"/>
              <a:buChar char="▪"/>
            </a:pPr>
            <a:r>
              <a:rPr lang="en-US" sz="1600"/>
              <a:t>The converse is true</a:t>
            </a:r>
            <a:endParaRPr sz="1600"/>
          </a:p>
          <a:p>
            <a:pPr indent="-204469" lvl="2" marL="1143000" rtl="0" algn="just">
              <a:lnSpc>
                <a:spcPct val="95000"/>
              </a:lnSpc>
              <a:spcBef>
                <a:spcPts val="0"/>
              </a:spcBef>
              <a:spcAft>
                <a:spcPts val="0"/>
              </a:spcAft>
              <a:buSzPts val="1600"/>
              <a:buFont typeface="Rockwell"/>
              <a:buChar char="▪"/>
            </a:pPr>
            <a:r>
              <a:rPr lang="en-US" sz="1600"/>
              <a:t>The distance between the lens and the imaging region (the retina) is fixed</a:t>
            </a:r>
            <a:endParaRPr sz="1600"/>
          </a:p>
          <a:p>
            <a:pPr indent="-204469" lvl="2" marL="1143000" rtl="0" algn="just">
              <a:lnSpc>
                <a:spcPct val="95000"/>
              </a:lnSpc>
              <a:spcBef>
                <a:spcPts val="0"/>
              </a:spcBef>
              <a:spcAft>
                <a:spcPts val="0"/>
              </a:spcAft>
              <a:buSzPts val="1600"/>
              <a:buFont typeface="Rockwell"/>
              <a:buChar char="▪"/>
            </a:pPr>
            <a:r>
              <a:rPr lang="en-US" sz="1600"/>
              <a:t>The focal length needed to achieve proper focus is obtained by varying the shape of the lens</a:t>
            </a:r>
            <a:endParaRPr sz="1600"/>
          </a:p>
          <a:p>
            <a:pPr indent="-204469" lvl="2" marL="1143000" rtl="0" algn="just">
              <a:lnSpc>
                <a:spcPct val="95000"/>
              </a:lnSpc>
              <a:spcBef>
                <a:spcPts val="0"/>
              </a:spcBef>
              <a:spcAft>
                <a:spcPts val="0"/>
              </a:spcAft>
              <a:buSzPts val="1600"/>
              <a:buFont typeface="Rockwell"/>
              <a:buChar char="▪"/>
            </a:pPr>
            <a:r>
              <a:rPr lang="en-US" sz="1600"/>
              <a:t>The fibers in the ciliary body accomplish this, flattening or thickening the lens for distant or near objects, respectively</a:t>
            </a:r>
            <a:endParaRPr sz="1600"/>
          </a:p>
          <a:p>
            <a:pPr indent="-204469" lvl="2" marL="1143000" rtl="0" algn="just">
              <a:lnSpc>
                <a:spcPct val="95000"/>
              </a:lnSpc>
              <a:spcBef>
                <a:spcPts val="0"/>
              </a:spcBef>
              <a:spcAft>
                <a:spcPts val="0"/>
              </a:spcAft>
              <a:buSzPts val="1600"/>
              <a:buFont typeface="Rockwell"/>
              <a:buChar char="▪"/>
            </a:pPr>
            <a:r>
              <a:rPr lang="en-US" sz="1600"/>
              <a:t>The retinal image is focused primarily on the region of the fovea</a:t>
            </a:r>
            <a:endParaRPr sz="1600"/>
          </a:p>
          <a:p>
            <a:pPr indent="-204469" lvl="2" marL="1143000" rtl="0" algn="just">
              <a:lnSpc>
                <a:spcPct val="95000"/>
              </a:lnSpc>
              <a:spcBef>
                <a:spcPts val="0"/>
              </a:spcBef>
              <a:spcAft>
                <a:spcPts val="0"/>
              </a:spcAft>
              <a:buSzPts val="1600"/>
              <a:buFont typeface="Rockwell"/>
              <a:buChar char="▪"/>
            </a:pPr>
            <a:r>
              <a:rPr lang="en-US" sz="1600"/>
              <a:t>Perception then takes place by the relative excitation of light receptors, which transform radiant energy into electrical impulses that ultimately are decoded by the brain</a:t>
            </a:r>
            <a:endParaRPr sz="1600"/>
          </a:p>
          <a:p>
            <a:pPr indent="0" lvl="0" marL="685800" rtl="0" algn="just">
              <a:lnSpc>
                <a:spcPct val="95000"/>
              </a:lnSpc>
              <a:spcBef>
                <a:spcPts val="1900"/>
              </a:spcBef>
              <a:spcAft>
                <a:spcPts val="0"/>
              </a:spcAft>
              <a:buNone/>
            </a:pPr>
            <a:r>
              <a:t/>
            </a:r>
            <a:endParaRPr/>
          </a:p>
        </p:txBody>
      </p:sp>
      <p:sp>
        <p:nvSpPr>
          <p:cNvPr id="785" name="Google Shape;785;ge4bf236834_0_66"/>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786" name="Google Shape;786;ge4bf236834_0_66"/>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87" name="Google Shape;787;ge4bf236834_0_66"/>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379" name="Google Shape;379;p5"/>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228600" lvl="0" marL="228600" rtl="0" algn="just">
              <a:lnSpc>
                <a:spcPct val="120000"/>
              </a:lnSpc>
              <a:spcBef>
                <a:spcPts val="0"/>
              </a:spcBef>
              <a:spcAft>
                <a:spcPts val="0"/>
              </a:spcAft>
              <a:buSzPts val="2200"/>
              <a:buChar char="▪"/>
            </a:pPr>
            <a:r>
              <a:rPr b="1" lang="en-US" sz="2000">
                <a:solidFill>
                  <a:srgbClr val="000000"/>
                </a:solidFill>
              </a:rPr>
              <a:t>What is Digital Image Processing?</a:t>
            </a:r>
            <a:r>
              <a:rPr b="1" i="0" lang="en-US" sz="2000" u="none" strike="noStrike">
                <a:solidFill>
                  <a:srgbClr val="000000"/>
                </a:solidFill>
              </a:rPr>
              <a:t> </a:t>
            </a:r>
            <a:endParaRPr b="1" sz="2000">
              <a:solidFill>
                <a:srgbClr val="000000"/>
              </a:solidFill>
            </a:endParaRPr>
          </a:p>
          <a:p>
            <a:pPr indent="-228600" lvl="2" marL="685800" rtl="0" algn="just">
              <a:lnSpc>
                <a:spcPct val="140000"/>
              </a:lnSpc>
              <a:spcBef>
                <a:spcPts val="1000"/>
              </a:spcBef>
              <a:spcAft>
                <a:spcPts val="0"/>
              </a:spcAft>
              <a:buSzPts val="1980"/>
              <a:buChar char="▪"/>
            </a:pPr>
            <a:r>
              <a:rPr lang="en-US" sz="1800">
                <a:solidFill>
                  <a:srgbClr val="000000"/>
                </a:solidFill>
              </a:rPr>
              <a:t>A Digital Image</a:t>
            </a:r>
            <a:endParaRPr/>
          </a:p>
          <a:p>
            <a:pPr indent="-228600" lvl="4" marL="1143000" rtl="0" algn="just">
              <a:lnSpc>
                <a:spcPct val="140000"/>
              </a:lnSpc>
              <a:spcBef>
                <a:spcPts val="1000"/>
              </a:spcBef>
              <a:spcAft>
                <a:spcPts val="0"/>
              </a:spcAft>
              <a:buSzPts val="1760"/>
              <a:buChar char="▪"/>
            </a:pPr>
            <a:r>
              <a:rPr lang="en-US" sz="1600">
                <a:solidFill>
                  <a:srgbClr val="000000"/>
                </a:solidFill>
              </a:rPr>
              <a:t>Pixel is the term used most widely to denote the elements of a digital image</a:t>
            </a:r>
            <a:endParaRPr/>
          </a:p>
          <a:p>
            <a:pPr indent="-228600" lvl="2" marL="685800" rtl="0" algn="just">
              <a:lnSpc>
                <a:spcPct val="140000"/>
              </a:lnSpc>
              <a:spcBef>
                <a:spcPts val="1000"/>
              </a:spcBef>
              <a:spcAft>
                <a:spcPts val="0"/>
              </a:spcAft>
              <a:buSzPts val="1980"/>
              <a:buChar char="▪"/>
            </a:pPr>
            <a:r>
              <a:rPr lang="en-US" sz="1800">
                <a:solidFill>
                  <a:srgbClr val="000000"/>
                </a:solidFill>
              </a:rPr>
              <a:t>Digital Image Processing</a:t>
            </a:r>
            <a:endParaRPr/>
          </a:p>
          <a:p>
            <a:pPr indent="-228600" lvl="4" marL="1143000" rtl="0" algn="just">
              <a:lnSpc>
                <a:spcPct val="140000"/>
              </a:lnSpc>
              <a:spcBef>
                <a:spcPts val="1000"/>
              </a:spcBef>
              <a:spcAft>
                <a:spcPts val="0"/>
              </a:spcAft>
              <a:buSzPts val="1760"/>
              <a:buChar char="▪"/>
            </a:pPr>
            <a:r>
              <a:rPr lang="en-US" sz="1600">
                <a:solidFill>
                  <a:srgbClr val="000000"/>
                </a:solidFill>
              </a:rPr>
              <a:t>Processing digital images by means of a digital computer</a:t>
            </a:r>
            <a:endParaRPr/>
          </a:p>
          <a:p>
            <a:pPr indent="-228600" lvl="4" marL="1143000" rtl="0" algn="just">
              <a:lnSpc>
                <a:spcPct val="140000"/>
              </a:lnSpc>
              <a:spcBef>
                <a:spcPts val="1000"/>
              </a:spcBef>
              <a:spcAft>
                <a:spcPts val="0"/>
              </a:spcAft>
              <a:buSzPts val="1760"/>
              <a:buChar char="▪"/>
            </a:pPr>
            <a:r>
              <a:rPr lang="en-US" sz="1600">
                <a:solidFill>
                  <a:srgbClr val="000000"/>
                </a:solidFill>
              </a:rPr>
              <a:t>A discipline in which both the input and output of a process are images</a:t>
            </a:r>
            <a:endParaRPr/>
          </a:p>
          <a:p>
            <a:pPr indent="-228600" lvl="4" marL="1143000" rtl="0" algn="just">
              <a:lnSpc>
                <a:spcPct val="140000"/>
              </a:lnSpc>
              <a:spcBef>
                <a:spcPts val="1000"/>
              </a:spcBef>
              <a:spcAft>
                <a:spcPts val="0"/>
              </a:spcAft>
              <a:buSzPts val="1870"/>
              <a:buChar char="▪"/>
            </a:pPr>
            <a:r>
              <a:rPr lang="en-US" sz="1700">
                <a:solidFill>
                  <a:srgbClr val="000000"/>
                </a:solidFill>
              </a:rPr>
              <a:t>Includes processes that extract attributes from images </a:t>
            </a:r>
            <a:endParaRPr/>
          </a:p>
          <a:p>
            <a:pPr indent="-228600" lvl="4" marL="1143000" rtl="0" algn="just">
              <a:lnSpc>
                <a:spcPct val="140000"/>
              </a:lnSpc>
              <a:spcBef>
                <a:spcPts val="1000"/>
              </a:spcBef>
              <a:spcAft>
                <a:spcPts val="0"/>
              </a:spcAft>
              <a:buSzPts val="1870"/>
              <a:buChar char="▪"/>
            </a:pPr>
            <a:r>
              <a:rPr lang="en-US" sz="1700">
                <a:solidFill>
                  <a:srgbClr val="000000"/>
                </a:solidFill>
              </a:rPr>
              <a:t>Including the recognition of individual objects</a:t>
            </a:r>
            <a:endParaRPr sz="1700">
              <a:solidFill>
                <a:srgbClr val="000000"/>
              </a:solidFill>
            </a:endParaRPr>
          </a:p>
        </p:txBody>
      </p:sp>
      <p:sp>
        <p:nvSpPr>
          <p:cNvPr id="380" name="Google Shape;380;p5"/>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381" name="Google Shape;381;p5"/>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2" name="Google Shape;382;p5"/>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ge4bf236834_0_75"/>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793" name="Google Shape;793;ge4bf236834_0_75"/>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a:bodyPr>
          <a:lstStyle/>
          <a:p>
            <a:pPr indent="0" lvl="0" marL="685800" rtl="0" algn="just">
              <a:lnSpc>
                <a:spcPct val="95000"/>
              </a:lnSpc>
              <a:spcBef>
                <a:spcPts val="1900"/>
              </a:spcBef>
              <a:spcAft>
                <a:spcPts val="0"/>
              </a:spcAft>
              <a:buNone/>
            </a:pPr>
            <a:r>
              <a:t/>
            </a:r>
            <a:endParaRPr>
              <a:latin typeface="Arial"/>
              <a:ea typeface="Arial"/>
              <a:cs typeface="Arial"/>
              <a:sym typeface="Arial"/>
            </a:endParaRPr>
          </a:p>
          <a:p>
            <a:pPr indent="0" lvl="0" marL="685800" rtl="0" algn="just">
              <a:lnSpc>
                <a:spcPct val="95000"/>
              </a:lnSpc>
              <a:spcBef>
                <a:spcPts val="1900"/>
              </a:spcBef>
              <a:spcAft>
                <a:spcPts val="0"/>
              </a:spcAft>
              <a:buNone/>
            </a:pPr>
            <a:r>
              <a:t/>
            </a:r>
            <a:endParaRPr>
              <a:latin typeface="Arial"/>
              <a:ea typeface="Arial"/>
              <a:cs typeface="Arial"/>
              <a:sym typeface="Arial"/>
            </a:endParaRPr>
          </a:p>
          <a:p>
            <a:pPr indent="0" lvl="0" marL="685800" rtl="0" algn="just">
              <a:lnSpc>
                <a:spcPct val="95000"/>
              </a:lnSpc>
              <a:spcBef>
                <a:spcPts val="1900"/>
              </a:spcBef>
              <a:spcAft>
                <a:spcPts val="0"/>
              </a:spcAft>
              <a:buNone/>
            </a:pPr>
            <a:r>
              <a:t/>
            </a:r>
            <a:endParaRPr>
              <a:latin typeface="Arial"/>
              <a:ea typeface="Arial"/>
              <a:cs typeface="Arial"/>
              <a:sym typeface="Arial"/>
            </a:endParaRPr>
          </a:p>
          <a:p>
            <a:pPr indent="0" lvl="0" marL="685800" rtl="0" algn="ctr">
              <a:lnSpc>
                <a:spcPct val="95000"/>
              </a:lnSpc>
              <a:spcBef>
                <a:spcPts val="1900"/>
              </a:spcBef>
              <a:spcAft>
                <a:spcPts val="0"/>
              </a:spcAft>
              <a:buNone/>
            </a:pPr>
            <a:r>
              <a:rPr lang="en-US" sz="1400"/>
              <a:t>FIGURE 2.3 Graphical representation of the eye looking at a palm tree. Point C is the focal center of the lens.</a:t>
            </a:r>
            <a:endParaRPr sz="1400"/>
          </a:p>
          <a:p>
            <a:pPr indent="-229870" lvl="0" marL="228600" rtl="0" algn="just">
              <a:spcBef>
                <a:spcPts val="500"/>
              </a:spcBef>
              <a:spcAft>
                <a:spcPts val="0"/>
              </a:spcAft>
              <a:buClr>
                <a:schemeClr val="dk1"/>
              </a:buClr>
              <a:buSzPts val="2000"/>
              <a:buFont typeface="Rockwell"/>
              <a:buChar char="▪"/>
            </a:pPr>
            <a:r>
              <a:rPr b="1" lang="en-US" sz="2000"/>
              <a:t>Brightness Adaptation and Discrimination</a:t>
            </a:r>
            <a:endParaRPr b="1" sz="2000"/>
          </a:p>
          <a:p>
            <a:pPr indent="-217169" lvl="1" marL="685800" rtl="0" algn="just">
              <a:lnSpc>
                <a:spcPct val="95000"/>
              </a:lnSpc>
              <a:spcBef>
                <a:spcPts val="0"/>
              </a:spcBef>
              <a:spcAft>
                <a:spcPts val="0"/>
              </a:spcAft>
              <a:buSzPts val="1800"/>
              <a:buFont typeface="Rockwell"/>
              <a:buChar char="▪"/>
            </a:pPr>
            <a:r>
              <a:rPr lang="en-US" sz="1800"/>
              <a:t>Digital images are displayed as a discrete set of intensities</a:t>
            </a:r>
            <a:endParaRPr sz="1800"/>
          </a:p>
          <a:p>
            <a:pPr indent="-217169" lvl="2" marL="1143000" rtl="0" algn="just">
              <a:lnSpc>
                <a:spcPct val="95000"/>
              </a:lnSpc>
              <a:spcBef>
                <a:spcPts val="0"/>
              </a:spcBef>
              <a:spcAft>
                <a:spcPts val="0"/>
              </a:spcAft>
              <a:buSzPts val="1800"/>
              <a:buFont typeface="Rockwell"/>
              <a:buChar char="▪"/>
            </a:pPr>
            <a:r>
              <a:rPr lang="en-US"/>
              <a:t>The eye’s ability to discriminate between different intensity levels is an important consideration in presenting image processing results</a:t>
            </a:r>
            <a:endParaRPr/>
          </a:p>
          <a:p>
            <a:pPr indent="-217169" lvl="2" marL="1143000" rtl="0" algn="just">
              <a:lnSpc>
                <a:spcPct val="95000"/>
              </a:lnSpc>
              <a:spcBef>
                <a:spcPts val="0"/>
              </a:spcBef>
              <a:spcAft>
                <a:spcPts val="0"/>
              </a:spcAft>
              <a:buSzPts val="1800"/>
              <a:buFont typeface="Rockwell"/>
              <a:buChar char="▪"/>
            </a:pPr>
            <a:r>
              <a:rPr lang="en-US"/>
              <a:t>The range of light intensity levels to which the human visual system can adapt is enormous on the order of 10</a:t>
            </a:r>
            <a:r>
              <a:rPr baseline="30000" lang="en-US" sz="2300"/>
              <a:t>10</a:t>
            </a:r>
            <a:endParaRPr baseline="30000" sz="2300"/>
          </a:p>
          <a:p>
            <a:pPr indent="-217169" lvl="2" marL="1143000" rtl="0" algn="just">
              <a:lnSpc>
                <a:spcPct val="95000"/>
              </a:lnSpc>
              <a:spcBef>
                <a:spcPts val="0"/>
              </a:spcBef>
              <a:spcAft>
                <a:spcPts val="0"/>
              </a:spcAft>
              <a:buSzPts val="1800"/>
              <a:buFont typeface="Rockwell"/>
              <a:buChar char="▪"/>
            </a:pPr>
            <a:r>
              <a:rPr lang="en-US"/>
              <a:t>Experimental evidence indicates that </a:t>
            </a:r>
            <a:r>
              <a:rPr i="1" lang="en-US"/>
              <a:t>subjective brightness </a:t>
            </a:r>
            <a:r>
              <a:rPr lang="en-US"/>
              <a:t>(intensity as </a:t>
            </a:r>
            <a:r>
              <a:rPr i="1" lang="en-US"/>
              <a:t>perceived </a:t>
            </a:r>
            <a:r>
              <a:rPr lang="en-US"/>
              <a:t>by the human visual system) is a logarithmic function of the light intensity incident on the eye</a:t>
            </a:r>
            <a:endParaRPr sz="1400"/>
          </a:p>
        </p:txBody>
      </p:sp>
      <p:sp>
        <p:nvSpPr>
          <p:cNvPr id="794" name="Google Shape;794;ge4bf236834_0_75"/>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795" name="Google Shape;795;ge4bf236834_0_75"/>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96" name="Google Shape;796;ge4bf236834_0_75"/>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pic>
        <p:nvPicPr>
          <p:cNvPr id="797" name="Google Shape;797;ge4bf236834_0_75"/>
          <p:cNvPicPr preferRelativeResize="0"/>
          <p:nvPr/>
        </p:nvPicPr>
        <p:blipFill>
          <a:blip r:embed="rId3">
            <a:alphaModFix/>
          </a:blip>
          <a:stretch>
            <a:fillRect/>
          </a:stretch>
        </p:blipFill>
        <p:spPr>
          <a:xfrm>
            <a:off x="4626488" y="320050"/>
            <a:ext cx="7265924" cy="206629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ge4bf236834_0_85"/>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803" name="Google Shape;803;ge4bf236834_0_85"/>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fontScale="92500" lnSpcReduction="20000"/>
          </a:bodyPr>
          <a:lstStyle/>
          <a:p>
            <a:pPr indent="-220345" lvl="0" marL="228600" rtl="0" algn="just">
              <a:spcBef>
                <a:spcPts val="500"/>
              </a:spcBef>
              <a:spcAft>
                <a:spcPts val="0"/>
              </a:spcAft>
              <a:buClr>
                <a:schemeClr val="dk1"/>
              </a:buClr>
              <a:buSzPct val="100000"/>
              <a:buFont typeface="Rockwell"/>
              <a:buChar char="▪"/>
            </a:pPr>
            <a:r>
              <a:rPr b="1" lang="en-US" sz="2000"/>
              <a:t>Brightness Adaptation and Discrimination</a:t>
            </a:r>
            <a:endParaRPr b="1" sz="2000"/>
          </a:p>
          <a:p>
            <a:pPr indent="-208597" lvl="1" marL="685800" rtl="0" algn="just">
              <a:lnSpc>
                <a:spcPct val="95000"/>
              </a:lnSpc>
              <a:spcBef>
                <a:spcPts val="0"/>
              </a:spcBef>
              <a:spcAft>
                <a:spcPts val="0"/>
              </a:spcAft>
              <a:buSzPct val="100000"/>
              <a:buFont typeface="Rockwell"/>
              <a:buChar char="▪"/>
            </a:pPr>
            <a:r>
              <a:rPr lang="en-US" sz="1800"/>
              <a:t>Brightness Adaptation</a:t>
            </a:r>
            <a:endParaRPr sz="1800"/>
          </a:p>
          <a:p>
            <a:pPr indent="-196850" lvl="2" marL="1143000" rtl="0" algn="just">
              <a:lnSpc>
                <a:spcPct val="95000"/>
              </a:lnSpc>
              <a:spcBef>
                <a:spcPts val="0"/>
              </a:spcBef>
              <a:spcAft>
                <a:spcPts val="0"/>
              </a:spcAft>
              <a:buSzPct val="100000"/>
              <a:buFont typeface="Rockwell"/>
              <a:buChar char="▪"/>
            </a:pPr>
            <a:r>
              <a:rPr lang="en-US" sz="1600"/>
              <a:t>The human visual sensory mechanisms adapt to different lighting conditions</a:t>
            </a:r>
            <a:endParaRPr sz="1600"/>
          </a:p>
          <a:p>
            <a:pPr indent="-196850" lvl="2" marL="1143000" rtl="0" algn="just">
              <a:lnSpc>
                <a:spcPct val="95000"/>
              </a:lnSpc>
              <a:spcBef>
                <a:spcPts val="0"/>
              </a:spcBef>
              <a:spcAft>
                <a:spcPts val="0"/>
              </a:spcAft>
              <a:buSzPct val="100000"/>
              <a:buFont typeface="Rockwell"/>
              <a:buChar char="▪"/>
            </a:pPr>
            <a:r>
              <a:rPr lang="en-US" sz="1600"/>
              <a:t>The sensitivity level for a given lighting condition is called as the brightness adaptation level</a:t>
            </a:r>
            <a:endParaRPr sz="1600"/>
          </a:p>
          <a:p>
            <a:pPr indent="-196850" lvl="2" marL="1143000" rtl="0" algn="just">
              <a:lnSpc>
                <a:spcPct val="95000"/>
              </a:lnSpc>
              <a:spcBef>
                <a:spcPts val="0"/>
              </a:spcBef>
              <a:spcAft>
                <a:spcPts val="0"/>
              </a:spcAft>
              <a:buSzPct val="100000"/>
              <a:buFont typeface="Rockwell"/>
              <a:buChar char="▪"/>
            </a:pPr>
            <a:r>
              <a:rPr lang="en-US" sz="1600"/>
              <a:t>As the lighting condition changes, our visual sensory mechanism will adapt by changing its sensitivity</a:t>
            </a:r>
            <a:endParaRPr sz="1600"/>
          </a:p>
          <a:p>
            <a:pPr indent="-196850" lvl="2" marL="1143000" rtl="0" algn="just">
              <a:lnSpc>
                <a:spcPct val="95000"/>
              </a:lnSpc>
              <a:spcBef>
                <a:spcPts val="0"/>
              </a:spcBef>
              <a:spcAft>
                <a:spcPts val="0"/>
              </a:spcAft>
              <a:buSzPct val="100000"/>
              <a:buFont typeface="Rockwell"/>
              <a:buChar char="▪"/>
            </a:pPr>
            <a:r>
              <a:rPr lang="en-US" sz="1600"/>
              <a:t>The human eye cannot respond to the entire range of intensity levels at a given level of sensitivity</a:t>
            </a:r>
            <a:endParaRPr sz="1600"/>
          </a:p>
          <a:p>
            <a:pPr indent="-196850" lvl="2" marL="1143000" rtl="0" algn="just">
              <a:lnSpc>
                <a:spcPct val="95000"/>
              </a:lnSpc>
              <a:spcBef>
                <a:spcPts val="0"/>
              </a:spcBef>
              <a:spcAft>
                <a:spcPts val="0"/>
              </a:spcAft>
              <a:buSzPct val="100000"/>
              <a:buFont typeface="Rockwell"/>
              <a:buChar char="▪"/>
            </a:pPr>
            <a:r>
              <a:rPr lang="en-US" sz="1600"/>
              <a:t>If we stand in a brightly lit area we cannot discern details in a dark area since it will appear totally dark.</a:t>
            </a:r>
            <a:endParaRPr sz="1600"/>
          </a:p>
          <a:p>
            <a:pPr indent="-196850" lvl="2" marL="1143000" rtl="0" algn="just">
              <a:lnSpc>
                <a:spcPct val="95000"/>
              </a:lnSpc>
              <a:spcBef>
                <a:spcPts val="0"/>
              </a:spcBef>
              <a:spcAft>
                <a:spcPts val="0"/>
              </a:spcAft>
              <a:buSzPct val="100000"/>
              <a:buFont typeface="Rockwell"/>
              <a:buChar char="▪"/>
            </a:pPr>
            <a:r>
              <a:rPr lang="en-US" sz="1600"/>
              <a:t>Our photo-receptors cannot respond to the low level of intensity because the level of sensitivity has been adapted to the bright light</a:t>
            </a:r>
            <a:endParaRPr sz="1600"/>
          </a:p>
          <a:p>
            <a:pPr indent="-196850" lvl="2" marL="1143000" rtl="0" algn="just">
              <a:lnSpc>
                <a:spcPct val="95000"/>
              </a:lnSpc>
              <a:spcBef>
                <a:spcPts val="0"/>
              </a:spcBef>
              <a:spcAft>
                <a:spcPts val="0"/>
              </a:spcAft>
              <a:buSzPct val="100000"/>
              <a:buFont typeface="Rockwell"/>
              <a:buChar char="▪"/>
            </a:pPr>
            <a:r>
              <a:rPr lang="en-US" sz="1600"/>
              <a:t>However a few minutes after moving into the dark room, our eyes would adapt to the required sensitivity level and we would be able to see in the dark area</a:t>
            </a:r>
            <a:endParaRPr sz="1600"/>
          </a:p>
          <a:p>
            <a:pPr indent="-196850" lvl="2" marL="1143000" rtl="0" algn="just">
              <a:lnSpc>
                <a:spcPct val="95000"/>
              </a:lnSpc>
              <a:spcBef>
                <a:spcPts val="0"/>
              </a:spcBef>
              <a:spcAft>
                <a:spcPts val="0"/>
              </a:spcAft>
              <a:buSzPct val="100000"/>
              <a:buFont typeface="Rockwell"/>
              <a:buChar char="▪"/>
            </a:pPr>
            <a:r>
              <a:rPr lang="en-US" sz="1600"/>
              <a:t>This shows that though our visual system can respond to a wide dynamic range, it is possible only by adapting to different lighting conditions</a:t>
            </a:r>
            <a:endParaRPr sz="1600"/>
          </a:p>
          <a:p>
            <a:pPr indent="-196850" lvl="2" marL="1143000" rtl="0" algn="just">
              <a:lnSpc>
                <a:spcPct val="95000"/>
              </a:lnSpc>
              <a:spcBef>
                <a:spcPts val="0"/>
              </a:spcBef>
              <a:spcAft>
                <a:spcPts val="0"/>
              </a:spcAft>
              <a:buSzPct val="100000"/>
              <a:buFont typeface="Rockwell"/>
              <a:buChar char="▪"/>
            </a:pPr>
            <a:r>
              <a:rPr lang="en-US" sz="1600"/>
              <a:t>At a given point of time our eye can respond well to only particular brightness levels</a:t>
            </a:r>
            <a:endParaRPr sz="1600"/>
          </a:p>
          <a:p>
            <a:pPr indent="-196850" lvl="2" marL="1143000" rtl="0" algn="just">
              <a:lnSpc>
                <a:spcPct val="95000"/>
              </a:lnSpc>
              <a:spcBef>
                <a:spcPts val="0"/>
              </a:spcBef>
              <a:spcAft>
                <a:spcPts val="0"/>
              </a:spcAft>
              <a:buSzPct val="100000"/>
              <a:buFont typeface="Rockwell"/>
              <a:buChar char="▪"/>
            </a:pPr>
            <a:r>
              <a:rPr lang="en-US" sz="1600"/>
              <a:t>The response of the visual system can be characterized with respect to a particular brightness adaptation level</a:t>
            </a:r>
            <a:endParaRPr sz="1600"/>
          </a:p>
        </p:txBody>
      </p:sp>
      <p:sp>
        <p:nvSpPr>
          <p:cNvPr id="804" name="Google Shape;804;ge4bf236834_0_85"/>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805" name="Google Shape;805;ge4bf236834_0_85"/>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06" name="Google Shape;806;ge4bf236834_0_85"/>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ge445959784_0_0"/>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812" name="Google Shape;812;ge445959784_0_0"/>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lnSpcReduction="10000"/>
          </a:bodyPr>
          <a:lstStyle/>
          <a:p>
            <a:pPr indent="-229870" lvl="0" marL="228600" rtl="0" algn="just">
              <a:spcBef>
                <a:spcPts val="500"/>
              </a:spcBef>
              <a:spcAft>
                <a:spcPts val="0"/>
              </a:spcAft>
              <a:buSzPts val="2000"/>
              <a:buFont typeface="Rockwell"/>
              <a:buChar char="▪"/>
            </a:pPr>
            <a:r>
              <a:rPr b="1" lang="en-US" sz="2000"/>
              <a:t>Image Sensing and Acquisition </a:t>
            </a:r>
            <a:endParaRPr b="1" sz="2400"/>
          </a:p>
          <a:p>
            <a:pPr indent="-217169" lvl="1" marL="685800" rtl="0" algn="just">
              <a:lnSpc>
                <a:spcPct val="95000"/>
              </a:lnSpc>
              <a:spcBef>
                <a:spcPts val="0"/>
              </a:spcBef>
              <a:spcAft>
                <a:spcPts val="0"/>
              </a:spcAft>
              <a:buSzPts val="1800"/>
              <a:buFont typeface="Rockwell"/>
              <a:buChar char="▪"/>
            </a:pPr>
            <a:r>
              <a:rPr lang="en-US" sz="1800"/>
              <a:t>Most images generated</a:t>
            </a:r>
            <a:endParaRPr sz="1800"/>
          </a:p>
          <a:p>
            <a:pPr indent="-204469" lvl="2" marL="1143000" rtl="0" algn="just">
              <a:lnSpc>
                <a:spcPct val="95000"/>
              </a:lnSpc>
              <a:spcBef>
                <a:spcPts val="0"/>
              </a:spcBef>
              <a:spcAft>
                <a:spcPts val="0"/>
              </a:spcAft>
              <a:buSzPts val="1600"/>
              <a:buFont typeface="Rockwell"/>
              <a:buChar char="▪"/>
            </a:pPr>
            <a:r>
              <a:rPr lang="en-US" sz="1600"/>
              <a:t>“illumination” source + the reflection or absorption of energy from that source</a:t>
            </a:r>
            <a:endParaRPr sz="1600"/>
          </a:p>
          <a:p>
            <a:pPr indent="-204469" lvl="2" marL="1143000" rtl="0" algn="just">
              <a:lnSpc>
                <a:spcPct val="95000"/>
              </a:lnSpc>
              <a:spcBef>
                <a:spcPts val="0"/>
              </a:spcBef>
              <a:spcAft>
                <a:spcPts val="0"/>
              </a:spcAft>
              <a:buSzPts val="1600"/>
              <a:buFont typeface="Rockwell"/>
              <a:buChar char="▪"/>
            </a:pPr>
            <a:r>
              <a:rPr lang="en-US" sz="1600"/>
              <a:t>Elements of the “scene” being imaged</a:t>
            </a:r>
            <a:endParaRPr sz="1600"/>
          </a:p>
          <a:p>
            <a:pPr indent="-217169" lvl="1" marL="685800" rtl="0" algn="just">
              <a:lnSpc>
                <a:spcPct val="95000"/>
              </a:lnSpc>
              <a:spcBef>
                <a:spcPts val="0"/>
              </a:spcBef>
              <a:spcAft>
                <a:spcPts val="0"/>
              </a:spcAft>
              <a:buSzPts val="1800"/>
              <a:buFont typeface="Rockwell"/>
              <a:buChar char="▪"/>
            </a:pPr>
            <a:r>
              <a:rPr lang="en-US" sz="1800"/>
              <a:t>Illumination may originate</a:t>
            </a:r>
            <a:endParaRPr sz="1800"/>
          </a:p>
          <a:p>
            <a:pPr indent="-204469" lvl="2" marL="1143000" rtl="0" algn="just">
              <a:lnSpc>
                <a:spcPct val="95000"/>
              </a:lnSpc>
              <a:spcBef>
                <a:spcPts val="0"/>
              </a:spcBef>
              <a:spcAft>
                <a:spcPts val="0"/>
              </a:spcAft>
              <a:buSzPts val="1600"/>
              <a:buFont typeface="Rockwell"/>
              <a:buChar char="▪"/>
            </a:pPr>
            <a:r>
              <a:rPr lang="en-US" sz="1600"/>
              <a:t>Source of electromagnetic energy, such as a radar, infrared, or X-ray system</a:t>
            </a:r>
            <a:endParaRPr sz="1600"/>
          </a:p>
          <a:p>
            <a:pPr indent="-204469" lvl="2" marL="1143000" rtl="0" algn="just">
              <a:lnSpc>
                <a:spcPct val="95000"/>
              </a:lnSpc>
              <a:spcBef>
                <a:spcPts val="0"/>
              </a:spcBef>
              <a:spcAft>
                <a:spcPts val="0"/>
              </a:spcAft>
              <a:buSzPts val="1600"/>
              <a:buFont typeface="Rockwell"/>
              <a:buChar char="▪"/>
            </a:pPr>
            <a:r>
              <a:rPr lang="en-US" sz="1600"/>
              <a:t>Less traditional sources, such as ultrasound or even a computer-generated illumination pattern</a:t>
            </a:r>
            <a:endParaRPr sz="1600"/>
          </a:p>
          <a:p>
            <a:pPr indent="-217169" lvl="1" marL="685800" rtl="0" algn="just">
              <a:lnSpc>
                <a:spcPct val="95000"/>
              </a:lnSpc>
              <a:spcBef>
                <a:spcPts val="0"/>
              </a:spcBef>
              <a:spcAft>
                <a:spcPts val="0"/>
              </a:spcAft>
              <a:buSzPts val="1800"/>
              <a:buFont typeface="Rockwell"/>
              <a:buChar char="▪"/>
            </a:pPr>
            <a:r>
              <a:rPr lang="en-US" sz="1800"/>
              <a:t>Scene elements </a:t>
            </a:r>
            <a:endParaRPr sz="1800"/>
          </a:p>
          <a:p>
            <a:pPr indent="-204469" lvl="2" marL="1143000" rtl="0" algn="just">
              <a:lnSpc>
                <a:spcPct val="95000"/>
              </a:lnSpc>
              <a:spcBef>
                <a:spcPts val="0"/>
              </a:spcBef>
              <a:spcAft>
                <a:spcPts val="0"/>
              </a:spcAft>
              <a:buSzPts val="1600"/>
              <a:buFont typeface="Rockwell"/>
              <a:buChar char="▪"/>
            </a:pPr>
            <a:r>
              <a:rPr lang="en-US" sz="1600"/>
              <a:t>Familiar objects </a:t>
            </a:r>
            <a:endParaRPr sz="1600"/>
          </a:p>
          <a:p>
            <a:pPr indent="-217169" lvl="1" marL="685800" rtl="0" algn="just">
              <a:lnSpc>
                <a:spcPct val="95000"/>
              </a:lnSpc>
              <a:spcBef>
                <a:spcPts val="0"/>
              </a:spcBef>
              <a:spcAft>
                <a:spcPts val="0"/>
              </a:spcAft>
              <a:buSzPts val="1800"/>
              <a:buFont typeface="Rockwell"/>
              <a:buChar char="▪"/>
            </a:pPr>
            <a:r>
              <a:rPr lang="en-US" sz="1800"/>
              <a:t>Depending on the nature of the source, illumination energy is reflected from, or transmitted through, objects</a:t>
            </a:r>
            <a:endParaRPr sz="1800"/>
          </a:p>
          <a:p>
            <a:pPr indent="-217169" lvl="1" marL="685800" rtl="0" algn="just">
              <a:lnSpc>
                <a:spcPct val="95000"/>
              </a:lnSpc>
              <a:spcBef>
                <a:spcPts val="0"/>
              </a:spcBef>
              <a:spcAft>
                <a:spcPts val="0"/>
              </a:spcAft>
              <a:buSzPts val="1800"/>
              <a:buFont typeface="Rockwell"/>
              <a:buChar char="▪"/>
            </a:pPr>
            <a:r>
              <a:rPr lang="en-US" sz="1800"/>
              <a:t>An example in the first category</a:t>
            </a:r>
            <a:endParaRPr sz="1800"/>
          </a:p>
          <a:p>
            <a:pPr indent="-204469" lvl="2" marL="1143000" rtl="0" algn="just">
              <a:lnSpc>
                <a:spcPct val="95000"/>
              </a:lnSpc>
              <a:spcBef>
                <a:spcPts val="0"/>
              </a:spcBef>
              <a:spcAft>
                <a:spcPts val="0"/>
              </a:spcAft>
              <a:buSzPts val="1600"/>
              <a:buFont typeface="Rockwell"/>
              <a:buChar char="▪"/>
            </a:pPr>
            <a:r>
              <a:rPr lang="en-US" sz="1600"/>
              <a:t>Light reflected from a planar surface</a:t>
            </a:r>
            <a:endParaRPr sz="1600"/>
          </a:p>
          <a:p>
            <a:pPr indent="-217169" lvl="1" marL="685800" rtl="0" algn="just">
              <a:lnSpc>
                <a:spcPct val="95000"/>
              </a:lnSpc>
              <a:spcBef>
                <a:spcPts val="0"/>
              </a:spcBef>
              <a:spcAft>
                <a:spcPts val="0"/>
              </a:spcAft>
              <a:buSzPts val="1800"/>
              <a:buFont typeface="Rockwell"/>
              <a:buChar char="▪"/>
            </a:pPr>
            <a:r>
              <a:rPr lang="en-US" sz="1800"/>
              <a:t>An example in the second category  </a:t>
            </a:r>
            <a:endParaRPr sz="1800"/>
          </a:p>
          <a:p>
            <a:pPr indent="-204469" lvl="2" marL="1143000" rtl="0" algn="just">
              <a:lnSpc>
                <a:spcPct val="95000"/>
              </a:lnSpc>
              <a:spcBef>
                <a:spcPts val="0"/>
              </a:spcBef>
              <a:spcAft>
                <a:spcPts val="0"/>
              </a:spcAft>
              <a:buSzPts val="1600"/>
              <a:buFont typeface="Rockwell"/>
              <a:buChar char="▪"/>
            </a:pPr>
            <a:r>
              <a:rPr lang="en-US" sz="1600"/>
              <a:t>When X-rays pass through a patient’s body for the purpose of generating a diagnostic X-ray image</a:t>
            </a:r>
            <a:endParaRPr sz="1600"/>
          </a:p>
        </p:txBody>
      </p:sp>
      <p:sp>
        <p:nvSpPr>
          <p:cNvPr id="813" name="Google Shape;813;ge445959784_0_0"/>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814" name="Google Shape;814;ge445959784_0_0"/>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15" name="Google Shape;815;ge445959784_0_0"/>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ge4d1abe807_0_1"/>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821" name="Google Shape;821;ge4d1abe807_0_1"/>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a:bodyPr>
          <a:lstStyle/>
          <a:p>
            <a:pPr indent="0" lvl="0" marL="0" rtl="0" algn="just">
              <a:spcBef>
                <a:spcPts val="500"/>
              </a:spcBef>
              <a:spcAft>
                <a:spcPts val="0"/>
              </a:spcAft>
              <a:buNone/>
            </a:pPr>
            <a:r>
              <a:t/>
            </a:r>
            <a:endParaRPr sz="1800">
              <a:latin typeface="Arial"/>
              <a:ea typeface="Arial"/>
              <a:cs typeface="Arial"/>
              <a:sym typeface="Arial"/>
            </a:endParaRPr>
          </a:p>
        </p:txBody>
      </p:sp>
      <p:sp>
        <p:nvSpPr>
          <p:cNvPr id="822" name="Google Shape;822;ge4d1abe807_0_1"/>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823" name="Google Shape;823;ge4d1abe807_0_1"/>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24" name="Google Shape;824;ge4d1abe807_0_1"/>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pic>
        <p:nvPicPr>
          <p:cNvPr id="825" name="Google Shape;825;ge4d1abe807_0_1"/>
          <p:cNvPicPr preferRelativeResize="0"/>
          <p:nvPr/>
        </p:nvPicPr>
        <p:blipFill>
          <a:blip r:embed="rId3">
            <a:alphaModFix/>
          </a:blip>
          <a:stretch>
            <a:fillRect/>
          </a:stretch>
        </p:blipFill>
        <p:spPr>
          <a:xfrm>
            <a:off x="5023783" y="719750"/>
            <a:ext cx="6549766" cy="550732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ge4d1abe807_0_10"/>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831" name="Google Shape;831;ge4d1abe807_0_10"/>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a:bodyPr>
          <a:lstStyle/>
          <a:p>
            <a:pPr indent="-229870" lvl="0" marL="228600" rtl="0" algn="just">
              <a:spcBef>
                <a:spcPts val="500"/>
              </a:spcBef>
              <a:spcAft>
                <a:spcPts val="0"/>
              </a:spcAft>
              <a:buSzPts val="2000"/>
              <a:buFont typeface="Rockwell"/>
              <a:buChar char="▪"/>
            </a:pPr>
            <a:r>
              <a:rPr b="1" lang="en-US" sz="2000"/>
              <a:t>Image Sensing and Acquisition </a:t>
            </a:r>
            <a:endParaRPr b="1" sz="2400"/>
          </a:p>
          <a:p>
            <a:pPr indent="-217169" lvl="1" marL="685800" rtl="0" algn="just">
              <a:lnSpc>
                <a:spcPct val="95000"/>
              </a:lnSpc>
              <a:spcBef>
                <a:spcPts val="0"/>
              </a:spcBef>
              <a:spcAft>
                <a:spcPts val="0"/>
              </a:spcAft>
              <a:buSzPts val="1800"/>
              <a:buFont typeface="Rockwell"/>
              <a:buChar char="▪"/>
            </a:pPr>
            <a:r>
              <a:rPr lang="en-US" sz="1800"/>
              <a:t>Figure 2.12 shows the three principal sensor arrangements used to transform incident energy into digital images</a:t>
            </a:r>
            <a:endParaRPr sz="1800"/>
          </a:p>
          <a:p>
            <a:pPr indent="-204469" lvl="2" marL="1143000" rtl="0" algn="l">
              <a:lnSpc>
                <a:spcPct val="115000"/>
              </a:lnSpc>
              <a:spcBef>
                <a:spcPts val="0"/>
              </a:spcBef>
              <a:spcAft>
                <a:spcPts val="0"/>
              </a:spcAft>
              <a:buSzPts val="1600"/>
              <a:buFont typeface="Rockwell"/>
              <a:buChar char="▪"/>
            </a:pPr>
            <a:r>
              <a:rPr lang="en-US" sz="1600"/>
              <a:t>Image Acquisition Using a Single Sensing Element</a:t>
            </a:r>
            <a:endParaRPr sz="1600"/>
          </a:p>
          <a:p>
            <a:pPr indent="-204469" lvl="2" marL="1143000" rtl="0" algn="l">
              <a:lnSpc>
                <a:spcPct val="115000"/>
              </a:lnSpc>
              <a:spcBef>
                <a:spcPts val="0"/>
              </a:spcBef>
              <a:spcAft>
                <a:spcPts val="0"/>
              </a:spcAft>
              <a:buSzPts val="1600"/>
              <a:buFont typeface="Rockwell"/>
              <a:buChar char="▪"/>
            </a:pPr>
            <a:r>
              <a:rPr lang="en-US" sz="1600"/>
              <a:t>Image Acquisition Using Sensor Strips</a:t>
            </a:r>
            <a:endParaRPr sz="1600"/>
          </a:p>
          <a:p>
            <a:pPr indent="-204469" lvl="2" marL="1143000" rtl="0" algn="l">
              <a:lnSpc>
                <a:spcPct val="115000"/>
              </a:lnSpc>
              <a:spcBef>
                <a:spcPts val="0"/>
              </a:spcBef>
              <a:spcAft>
                <a:spcPts val="0"/>
              </a:spcAft>
              <a:buSzPts val="1600"/>
              <a:buFont typeface="Rockwell"/>
              <a:buChar char="▪"/>
            </a:pPr>
            <a:r>
              <a:rPr lang="en-US" sz="1600"/>
              <a:t>Image Acquisition Using Sensor Arrays</a:t>
            </a:r>
            <a:endParaRPr sz="1600"/>
          </a:p>
          <a:p>
            <a:pPr indent="-217169" lvl="1" marL="685800" rtl="0" algn="just">
              <a:lnSpc>
                <a:spcPct val="95000"/>
              </a:lnSpc>
              <a:spcBef>
                <a:spcPts val="0"/>
              </a:spcBef>
              <a:spcAft>
                <a:spcPts val="0"/>
              </a:spcAft>
              <a:buSzPts val="1800"/>
              <a:buFont typeface="Rockwell"/>
              <a:buChar char="▪"/>
            </a:pPr>
            <a:r>
              <a:rPr b="1" i="1" lang="en-US" sz="1800"/>
              <a:t>The idea</a:t>
            </a:r>
            <a:endParaRPr b="1" i="1" sz="1800"/>
          </a:p>
          <a:p>
            <a:pPr indent="-204469" lvl="2" marL="1143000" rtl="0" algn="just">
              <a:lnSpc>
                <a:spcPct val="95000"/>
              </a:lnSpc>
              <a:spcBef>
                <a:spcPts val="0"/>
              </a:spcBef>
              <a:spcAft>
                <a:spcPts val="0"/>
              </a:spcAft>
              <a:buSzPts val="1600"/>
              <a:buFont typeface="Rockwell"/>
              <a:buChar char="▪"/>
            </a:pPr>
            <a:r>
              <a:rPr i="1" lang="en-US" sz="1600"/>
              <a:t>Incoming energy is transformed into a voltage by a combination of the input electrical power and sensor material that is responsive to the type of energy being detected</a:t>
            </a:r>
            <a:endParaRPr i="1" sz="1600"/>
          </a:p>
          <a:p>
            <a:pPr indent="-204469" lvl="2" marL="1143000" rtl="0" algn="just">
              <a:lnSpc>
                <a:spcPct val="95000"/>
              </a:lnSpc>
              <a:spcBef>
                <a:spcPts val="0"/>
              </a:spcBef>
              <a:spcAft>
                <a:spcPts val="0"/>
              </a:spcAft>
              <a:buSzPts val="1600"/>
              <a:buFont typeface="Rockwell"/>
              <a:buChar char="▪"/>
            </a:pPr>
            <a:r>
              <a:rPr i="1" lang="en-US" sz="1600"/>
              <a:t>The output voltage waveform is the response of the sensor</a:t>
            </a:r>
            <a:endParaRPr i="1" sz="1600"/>
          </a:p>
          <a:p>
            <a:pPr indent="-204469" lvl="2" marL="1143000" rtl="0" algn="just">
              <a:lnSpc>
                <a:spcPct val="95000"/>
              </a:lnSpc>
              <a:spcBef>
                <a:spcPts val="0"/>
              </a:spcBef>
              <a:spcAft>
                <a:spcPts val="0"/>
              </a:spcAft>
              <a:buSzPts val="1600"/>
              <a:buFont typeface="Rockwell"/>
              <a:buChar char="▪"/>
            </a:pPr>
            <a:r>
              <a:rPr i="1" lang="en-US" sz="1600"/>
              <a:t>A digital quantity is obtained by digitizing that response</a:t>
            </a:r>
            <a:endParaRPr i="1" sz="1600"/>
          </a:p>
          <a:p>
            <a:pPr indent="0" lvl="0" marL="685800" rtl="0" algn="just">
              <a:lnSpc>
                <a:spcPct val="95000"/>
              </a:lnSpc>
              <a:spcBef>
                <a:spcPts val="1900"/>
              </a:spcBef>
              <a:spcAft>
                <a:spcPts val="0"/>
              </a:spcAft>
              <a:buNone/>
            </a:pPr>
            <a:r>
              <a:t/>
            </a:r>
            <a:endParaRPr sz="1800"/>
          </a:p>
        </p:txBody>
      </p:sp>
      <p:sp>
        <p:nvSpPr>
          <p:cNvPr id="832" name="Google Shape;832;ge4d1abe807_0_10"/>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833" name="Google Shape;833;ge4d1abe807_0_10"/>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34" name="Google Shape;834;ge4d1abe807_0_10"/>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ge4d1abe807_0_23"/>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840" name="Google Shape;840;ge4d1abe807_0_23"/>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lnSpcReduction="20000"/>
          </a:bodyPr>
          <a:lstStyle/>
          <a:p>
            <a:pPr indent="-229870" lvl="0" marL="228600" rtl="0" algn="just">
              <a:spcBef>
                <a:spcPts val="500"/>
              </a:spcBef>
              <a:spcAft>
                <a:spcPts val="0"/>
              </a:spcAft>
              <a:buSzPts val="2000"/>
              <a:buFont typeface="Rockwell"/>
              <a:buChar char="▪"/>
            </a:pPr>
            <a:r>
              <a:rPr b="1" lang="en-US" sz="2000"/>
              <a:t>Image Sensing and Acquisition </a:t>
            </a:r>
            <a:endParaRPr b="1" sz="2400"/>
          </a:p>
          <a:p>
            <a:pPr indent="-217169" lvl="1" marL="685800" rtl="0" algn="just">
              <a:lnSpc>
                <a:spcPct val="95000"/>
              </a:lnSpc>
              <a:spcBef>
                <a:spcPts val="0"/>
              </a:spcBef>
              <a:spcAft>
                <a:spcPts val="0"/>
              </a:spcAft>
              <a:buSzPts val="1800"/>
              <a:buFont typeface="Rockwell"/>
              <a:buChar char="▪"/>
            </a:pPr>
            <a:r>
              <a:rPr b="1" lang="en-US" sz="1800"/>
              <a:t>Image Acquisition Using a Single Sensing Element</a:t>
            </a:r>
            <a:endParaRPr b="1" sz="1800"/>
          </a:p>
          <a:p>
            <a:pPr indent="-204469" lvl="2" marL="1143000" rtl="0" algn="just">
              <a:lnSpc>
                <a:spcPct val="95000"/>
              </a:lnSpc>
              <a:spcBef>
                <a:spcPts val="0"/>
              </a:spcBef>
              <a:spcAft>
                <a:spcPts val="0"/>
              </a:spcAft>
              <a:buSzPts val="1600"/>
              <a:buFont typeface="Rockwell"/>
              <a:buChar char="▪"/>
            </a:pPr>
            <a:r>
              <a:rPr lang="en-US" sz="1600"/>
              <a:t>Figure 2.12(a) shows the components of a single sensing element</a:t>
            </a:r>
            <a:endParaRPr sz="1600"/>
          </a:p>
          <a:p>
            <a:pPr indent="-204469" lvl="2" marL="1143000" rtl="0" algn="just">
              <a:lnSpc>
                <a:spcPct val="95000"/>
              </a:lnSpc>
              <a:spcBef>
                <a:spcPts val="0"/>
              </a:spcBef>
              <a:spcAft>
                <a:spcPts val="0"/>
              </a:spcAft>
              <a:buSzPts val="1600"/>
              <a:buFont typeface="Rockwell"/>
              <a:buChar char="▪"/>
            </a:pPr>
            <a:r>
              <a:rPr lang="en-US" sz="1600"/>
              <a:t>A familiar sensor of this type is the </a:t>
            </a:r>
            <a:r>
              <a:rPr i="1" lang="en-US" sz="1600"/>
              <a:t>photodiode</a:t>
            </a:r>
            <a:endParaRPr i="1" sz="1600"/>
          </a:p>
          <a:p>
            <a:pPr indent="-191769" lvl="3" marL="1600200" rtl="0" algn="just">
              <a:lnSpc>
                <a:spcPct val="95000"/>
              </a:lnSpc>
              <a:spcBef>
                <a:spcPts val="0"/>
              </a:spcBef>
              <a:spcAft>
                <a:spcPts val="0"/>
              </a:spcAft>
              <a:buSzPts val="1400"/>
              <a:buFont typeface="Rockwell"/>
              <a:buChar char="▪"/>
            </a:pPr>
            <a:r>
              <a:rPr i="1" lang="en-US" sz="1400"/>
              <a:t>Constructed of silicon materials</a:t>
            </a:r>
            <a:endParaRPr i="1" sz="1400"/>
          </a:p>
          <a:p>
            <a:pPr indent="-191769" lvl="3" marL="1600200" rtl="0" algn="just">
              <a:lnSpc>
                <a:spcPct val="95000"/>
              </a:lnSpc>
              <a:spcBef>
                <a:spcPts val="0"/>
              </a:spcBef>
              <a:spcAft>
                <a:spcPts val="0"/>
              </a:spcAft>
              <a:buSzPts val="1400"/>
              <a:buFont typeface="Rockwell"/>
              <a:buChar char="▪"/>
            </a:pPr>
            <a:r>
              <a:rPr i="1" lang="en-US" sz="1400"/>
              <a:t>Output is a voltage proportional to light intensity</a:t>
            </a:r>
            <a:endParaRPr i="1" sz="1400"/>
          </a:p>
          <a:p>
            <a:pPr indent="-204469" lvl="2" marL="1143000" rtl="0" algn="just">
              <a:lnSpc>
                <a:spcPct val="95000"/>
              </a:lnSpc>
              <a:spcBef>
                <a:spcPts val="0"/>
              </a:spcBef>
              <a:spcAft>
                <a:spcPts val="0"/>
              </a:spcAft>
              <a:buSzPts val="1600"/>
              <a:buFont typeface="Rockwell"/>
              <a:buChar char="▪"/>
            </a:pPr>
            <a:r>
              <a:rPr lang="en-US" sz="1600"/>
              <a:t>Using a filter in front of a sensor </a:t>
            </a:r>
            <a:endParaRPr sz="1600"/>
          </a:p>
          <a:p>
            <a:pPr indent="-191769" lvl="3" marL="1600200" rtl="0" algn="just">
              <a:lnSpc>
                <a:spcPct val="95000"/>
              </a:lnSpc>
              <a:spcBef>
                <a:spcPts val="0"/>
              </a:spcBef>
              <a:spcAft>
                <a:spcPts val="0"/>
              </a:spcAft>
              <a:buSzPts val="1400"/>
              <a:buFont typeface="Rockwell"/>
              <a:buChar char="▪"/>
            </a:pPr>
            <a:r>
              <a:rPr lang="en-US" sz="1400"/>
              <a:t>Improves its selectivity</a:t>
            </a:r>
            <a:endParaRPr sz="1400"/>
          </a:p>
          <a:p>
            <a:pPr indent="-204469" lvl="2" marL="1143000" rtl="0" algn="just">
              <a:lnSpc>
                <a:spcPct val="95000"/>
              </a:lnSpc>
              <a:spcBef>
                <a:spcPts val="0"/>
              </a:spcBef>
              <a:spcAft>
                <a:spcPts val="0"/>
              </a:spcAft>
              <a:buSzPts val="1600"/>
              <a:buFont typeface="Rockwell"/>
              <a:buChar char="▪"/>
            </a:pPr>
            <a:r>
              <a:rPr lang="en-US" sz="1600"/>
              <a:t>For example</a:t>
            </a:r>
            <a:endParaRPr sz="1600"/>
          </a:p>
          <a:p>
            <a:pPr indent="-191769" lvl="3" marL="1600200" rtl="0" algn="just">
              <a:lnSpc>
                <a:spcPct val="95000"/>
              </a:lnSpc>
              <a:spcBef>
                <a:spcPts val="0"/>
              </a:spcBef>
              <a:spcAft>
                <a:spcPts val="0"/>
              </a:spcAft>
              <a:buSzPts val="1400"/>
              <a:buFont typeface="Rockwell"/>
              <a:buChar char="▪"/>
            </a:pPr>
            <a:r>
              <a:rPr lang="en-US" sz="1400"/>
              <a:t>An optical green-transmission filter favors light in the green band of the color spectrum</a:t>
            </a:r>
            <a:endParaRPr sz="1400"/>
          </a:p>
          <a:p>
            <a:pPr indent="-191769" lvl="3" marL="1600200" rtl="0" algn="just">
              <a:lnSpc>
                <a:spcPct val="95000"/>
              </a:lnSpc>
              <a:spcBef>
                <a:spcPts val="0"/>
              </a:spcBef>
              <a:spcAft>
                <a:spcPts val="0"/>
              </a:spcAft>
              <a:buSzPts val="1400"/>
              <a:buFont typeface="Rockwell"/>
              <a:buChar char="▪"/>
            </a:pPr>
            <a:r>
              <a:rPr lang="en-US" sz="1400"/>
              <a:t>The sensor output would be stronger for green light than for other visible light components</a:t>
            </a:r>
            <a:endParaRPr sz="1400"/>
          </a:p>
          <a:p>
            <a:pPr indent="-204469" lvl="2" marL="1143000" rtl="0" algn="just">
              <a:lnSpc>
                <a:spcPct val="95000"/>
              </a:lnSpc>
              <a:spcBef>
                <a:spcPts val="0"/>
              </a:spcBef>
              <a:spcAft>
                <a:spcPts val="0"/>
              </a:spcAft>
              <a:buSzPts val="1600"/>
              <a:buFont typeface="Rockwell"/>
              <a:buChar char="▪"/>
            </a:pPr>
            <a:r>
              <a:rPr lang="en-US" sz="1600"/>
              <a:t>To generate a 2-D image</a:t>
            </a:r>
            <a:endParaRPr sz="1600"/>
          </a:p>
          <a:p>
            <a:pPr indent="-191769" lvl="3" marL="1600200" rtl="0" algn="just">
              <a:lnSpc>
                <a:spcPct val="95000"/>
              </a:lnSpc>
              <a:spcBef>
                <a:spcPts val="0"/>
              </a:spcBef>
              <a:spcAft>
                <a:spcPts val="0"/>
              </a:spcAft>
              <a:buSzPts val="1400"/>
              <a:buFont typeface="Rockwell"/>
              <a:buChar char="▪"/>
            </a:pPr>
            <a:r>
              <a:rPr lang="en-US" sz="1400"/>
              <a:t>There has to be relative displacements in both the x- and y-directions between the sensor and the area to be imaged</a:t>
            </a:r>
            <a:endParaRPr sz="1400"/>
          </a:p>
          <a:p>
            <a:pPr indent="-204469" lvl="2" marL="1143000" rtl="0" algn="just">
              <a:lnSpc>
                <a:spcPct val="95000"/>
              </a:lnSpc>
              <a:spcBef>
                <a:spcPts val="0"/>
              </a:spcBef>
              <a:spcAft>
                <a:spcPts val="0"/>
              </a:spcAft>
              <a:buSzPts val="1600"/>
              <a:buFont typeface="Rockwell"/>
              <a:buChar char="▪"/>
            </a:pPr>
            <a:r>
              <a:rPr lang="en-US" sz="1600"/>
              <a:t>Figure 2.13 shows an arrangement used in high-precision scanning</a:t>
            </a:r>
            <a:endParaRPr sz="1600"/>
          </a:p>
          <a:p>
            <a:pPr indent="-191769" lvl="3" marL="1600200" rtl="0" algn="just">
              <a:lnSpc>
                <a:spcPct val="95000"/>
              </a:lnSpc>
              <a:spcBef>
                <a:spcPts val="0"/>
              </a:spcBef>
              <a:spcAft>
                <a:spcPts val="0"/>
              </a:spcAft>
              <a:buSzPts val="1400"/>
              <a:buFont typeface="Rockwell"/>
              <a:buChar char="▪"/>
            </a:pPr>
            <a:r>
              <a:rPr lang="en-US" sz="1400"/>
              <a:t>A film negative is mounted onto a drum whose mechanical rotation provides displacement in one dimension</a:t>
            </a:r>
            <a:endParaRPr sz="1400"/>
          </a:p>
          <a:p>
            <a:pPr indent="-191769" lvl="3" marL="1600200" rtl="0" algn="just">
              <a:lnSpc>
                <a:spcPct val="95000"/>
              </a:lnSpc>
              <a:spcBef>
                <a:spcPts val="0"/>
              </a:spcBef>
              <a:spcAft>
                <a:spcPts val="0"/>
              </a:spcAft>
              <a:buSzPts val="1400"/>
              <a:buFont typeface="Rockwell"/>
              <a:buChar char="▪"/>
            </a:pPr>
            <a:r>
              <a:rPr lang="en-US" sz="1400"/>
              <a:t>The sensor is mounted on a lead screw that provides motion in the perpendicular direction</a:t>
            </a:r>
            <a:endParaRPr sz="1400"/>
          </a:p>
        </p:txBody>
      </p:sp>
      <p:sp>
        <p:nvSpPr>
          <p:cNvPr id="841" name="Google Shape;841;ge4d1abe807_0_23"/>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842" name="Google Shape;842;ge4d1abe807_0_23"/>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43" name="Google Shape;843;ge4d1abe807_0_23"/>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ge4d1abe807_0_34"/>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849" name="Google Shape;849;ge4d1abe807_0_34"/>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lnSpcReduction="20000"/>
          </a:bodyPr>
          <a:lstStyle/>
          <a:p>
            <a:pPr indent="-229870" lvl="0" marL="228600" rtl="0" algn="just">
              <a:spcBef>
                <a:spcPts val="500"/>
              </a:spcBef>
              <a:spcAft>
                <a:spcPts val="0"/>
              </a:spcAft>
              <a:buSzPts val="2000"/>
              <a:buFont typeface="Rockwell"/>
              <a:buChar char="▪"/>
            </a:pPr>
            <a:r>
              <a:rPr b="1" lang="en-US" sz="2000"/>
              <a:t>Image Sensing and Acquisition </a:t>
            </a:r>
            <a:endParaRPr b="1" sz="2400"/>
          </a:p>
          <a:p>
            <a:pPr indent="-217169" lvl="1" marL="685800" rtl="0" algn="just">
              <a:lnSpc>
                <a:spcPct val="95000"/>
              </a:lnSpc>
              <a:spcBef>
                <a:spcPts val="0"/>
              </a:spcBef>
              <a:spcAft>
                <a:spcPts val="0"/>
              </a:spcAft>
              <a:buSzPts val="1800"/>
              <a:buFont typeface="Rockwell"/>
              <a:buChar char="▪"/>
            </a:pPr>
            <a:r>
              <a:rPr b="1" lang="en-US" sz="1800"/>
              <a:t>Image Acquisition Using a Single Sensing Element</a:t>
            </a:r>
            <a:endParaRPr b="1" sz="1800"/>
          </a:p>
          <a:p>
            <a:pPr indent="-204469" lvl="2" marL="1143000" rtl="0" algn="just">
              <a:lnSpc>
                <a:spcPct val="95000"/>
              </a:lnSpc>
              <a:spcBef>
                <a:spcPts val="0"/>
              </a:spcBef>
              <a:spcAft>
                <a:spcPts val="0"/>
              </a:spcAft>
              <a:buSzPts val="1600"/>
              <a:buChar char="▪"/>
            </a:pPr>
            <a:r>
              <a:rPr b="1" lang="en-US" sz="1600"/>
              <a:t>Figure 2.13</a:t>
            </a:r>
            <a:endParaRPr b="1" sz="1600"/>
          </a:p>
          <a:p>
            <a:pPr indent="-191769" lvl="3" marL="1600200" rtl="0" algn="just">
              <a:lnSpc>
                <a:spcPct val="95000"/>
              </a:lnSpc>
              <a:spcBef>
                <a:spcPts val="0"/>
              </a:spcBef>
              <a:spcAft>
                <a:spcPts val="0"/>
              </a:spcAft>
              <a:buSzPts val="1400"/>
              <a:buFont typeface="Rockwell"/>
              <a:buChar char="▪"/>
            </a:pPr>
            <a:r>
              <a:rPr lang="en-US" sz="1400"/>
              <a:t>A light source is contained inside the drum</a:t>
            </a:r>
            <a:endParaRPr sz="1400"/>
          </a:p>
          <a:p>
            <a:pPr indent="-191769" lvl="3" marL="1600200" rtl="0" algn="just">
              <a:lnSpc>
                <a:spcPct val="95000"/>
              </a:lnSpc>
              <a:spcBef>
                <a:spcPts val="0"/>
              </a:spcBef>
              <a:spcAft>
                <a:spcPts val="0"/>
              </a:spcAft>
              <a:buSzPts val="1400"/>
              <a:buFont typeface="Rockwell"/>
              <a:buChar char="▪"/>
            </a:pPr>
            <a:r>
              <a:rPr lang="en-US" sz="1400"/>
              <a:t>As the light passes through the film, its intensity is modified by the film density before it is captured by the sensor</a:t>
            </a:r>
            <a:endParaRPr sz="1400"/>
          </a:p>
          <a:p>
            <a:pPr indent="-191769" lvl="3" marL="1600200" rtl="0" algn="just">
              <a:lnSpc>
                <a:spcPct val="95000"/>
              </a:lnSpc>
              <a:spcBef>
                <a:spcPts val="0"/>
              </a:spcBef>
              <a:spcAft>
                <a:spcPts val="0"/>
              </a:spcAft>
              <a:buSzPts val="1400"/>
              <a:buFont typeface="Rockwell"/>
              <a:buChar char="▪"/>
            </a:pPr>
            <a:r>
              <a:rPr lang="en-US" sz="1400"/>
              <a:t>This "modulation" of the light intensity causes corresponding variations in the sensor voltage, which are ultimately converted to image intensity levels by digitization</a:t>
            </a:r>
            <a:endParaRPr sz="1400"/>
          </a:p>
          <a:p>
            <a:pPr indent="0" lvl="0" marL="0" rtl="0" algn="just">
              <a:lnSpc>
                <a:spcPct val="95000"/>
              </a:lnSpc>
              <a:spcBef>
                <a:spcPts val="1900"/>
              </a:spcBef>
              <a:spcAft>
                <a:spcPts val="0"/>
              </a:spcAft>
              <a:buNone/>
            </a:pPr>
            <a:r>
              <a:t/>
            </a:r>
            <a:endParaRPr sz="1600">
              <a:latin typeface="Arial"/>
              <a:ea typeface="Arial"/>
              <a:cs typeface="Arial"/>
              <a:sym typeface="Arial"/>
            </a:endParaRPr>
          </a:p>
          <a:p>
            <a:pPr indent="0" lvl="0" marL="0" rtl="0" algn="just">
              <a:lnSpc>
                <a:spcPct val="95000"/>
              </a:lnSpc>
              <a:spcBef>
                <a:spcPts val="1900"/>
              </a:spcBef>
              <a:spcAft>
                <a:spcPts val="0"/>
              </a:spcAft>
              <a:buNone/>
            </a:pPr>
            <a:r>
              <a:t/>
            </a:r>
            <a:endParaRPr sz="1600">
              <a:latin typeface="Arial"/>
              <a:ea typeface="Arial"/>
              <a:cs typeface="Arial"/>
              <a:sym typeface="Arial"/>
            </a:endParaRPr>
          </a:p>
          <a:p>
            <a:pPr indent="0" lvl="0" marL="0" rtl="0" algn="just">
              <a:lnSpc>
                <a:spcPct val="95000"/>
              </a:lnSpc>
              <a:spcBef>
                <a:spcPts val="1900"/>
              </a:spcBef>
              <a:spcAft>
                <a:spcPts val="0"/>
              </a:spcAft>
              <a:buNone/>
            </a:pPr>
            <a:r>
              <a:t/>
            </a:r>
            <a:endParaRPr sz="1600">
              <a:latin typeface="Arial"/>
              <a:ea typeface="Arial"/>
              <a:cs typeface="Arial"/>
              <a:sym typeface="Arial"/>
            </a:endParaRPr>
          </a:p>
          <a:p>
            <a:pPr indent="0" lvl="0" marL="0" rtl="0" algn="just">
              <a:lnSpc>
                <a:spcPct val="95000"/>
              </a:lnSpc>
              <a:spcBef>
                <a:spcPts val="1900"/>
              </a:spcBef>
              <a:spcAft>
                <a:spcPts val="0"/>
              </a:spcAft>
              <a:buNone/>
            </a:pPr>
            <a:r>
              <a:t/>
            </a:r>
            <a:endParaRPr sz="1600">
              <a:latin typeface="Arial"/>
              <a:ea typeface="Arial"/>
              <a:cs typeface="Arial"/>
              <a:sym typeface="Arial"/>
            </a:endParaRPr>
          </a:p>
          <a:p>
            <a:pPr indent="0" lvl="0" marL="0" rtl="0" algn="just">
              <a:lnSpc>
                <a:spcPct val="95000"/>
              </a:lnSpc>
              <a:spcBef>
                <a:spcPts val="1900"/>
              </a:spcBef>
              <a:spcAft>
                <a:spcPts val="0"/>
              </a:spcAft>
              <a:buNone/>
            </a:pPr>
            <a:r>
              <a:t/>
            </a:r>
            <a:endParaRPr sz="1600">
              <a:latin typeface="Arial"/>
              <a:ea typeface="Arial"/>
              <a:cs typeface="Arial"/>
              <a:sym typeface="Arial"/>
            </a:endParaRPr>
          </a:p>
          <a:p>
            <a:pPr indent="0" lvl="0" marL="0" rtl="0" algn="just">
              <a:lnSpc>
                <a:spcPct val="95000"/>
              </a:lnSpc>
              <a:spcBef>
                <a:spcPts val="1900"/>
              </a:spcBef>
              <a:spcAft>
                <a:spcPts val="0"/>
              </a:spcAft>
              <a:buNone/>
            </a:pPr>
            <a:r>
              <a:t/>
            </a:r>
            <a:endParaRPr sz="1600">
              <a:latin typeface="Arial"/>
              <a:ea typeface="Arial"/>
              <a:cs typeface="Arial"/>
              <a:sym typeface="Arial"/>
            </a:endParaRPr>
          </a:p>
        </p:txBody>
      </p:sp>
      <p:sp>
        <p:nvSpPr>
          <p:cNvPr id="850" name="Google Shape;850;ge4d1abe807_0_34"/>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851" name="Google Shape;851;ge4d1abe807_0_34"/>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52" name="Google Shape;852;ge4d1abe807_0_34"/>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pic>
        <p:nvPicPr>
          <p:cNvPr id="853" name="Google Shape;853;ge4d1abe807_0_34"/>
          <p:cNvPicPr preferRelativeResize="0"/>
          <p:nvPr/>
        </p:nvPicPr>
        <p:blipFill>
          <a:blip r:embed="rId3">
            <a:alphaModFix/>
          </a:blip>
          <a:stretch>
            <a:fillRect/>
          </a:stretch>
        </p:blipFill>
        <p:spPr>
          <a:xfrm>
            <a:off x="4644250" y="3379850"/>
            <a:ext cx="7379675" cy="267182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ge4d1abe807_0_44"/>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859" name="Google Shape;859;ge4d1abe807_0_44"/>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lnSpcReduction="10000"/>
          </a:bodyPr>
          <a:lstStyle/>
          <a:p>
            <a:pPr indent="-229870" lvl="0" marL="228600" rtl="0" algn="just">
              <a:spcBef>
                <a:spcPts val="500"/>
              </a:spcBef>
              <a:spcAft>
                <a:spcPts val="0"/>
              </a:spcAft>
              <a:buSzPts val="2000"/>
              <a:buFont typeface="Rockwell"/>
              <a:buChar char="▪"/>
            </a:pPr>
            <a:r>
              <a:rPr b="1" lang="en-US" sz="2000"/>
              <a:t>Image Sensing and Acquisition </a:t>
            </a:r>
            <a:endParaRPr b="1" sz="2400"/>
          </a:p>
          <a:p>
            <a:pPr indent="-217169" lvl="1" marL="685800" rtl="0" algn="just">
              <a:lnSpc>
                <a:spcPct val="95000"/>
              </a:lnSpc>
              <a:spcBef>
                <a:spcPts val="0"/>
              </a:spcBef>
              <a:spcAft>
                <a:spcPts val="0"/>
              </a:spcAft>
              <a:buSzPts val="1800"/>
              <a:buFont typeface="Rockwell"/>
              <a:buChar char="▪"/>
            </a:pPr>
            <a:r>
              <a:rPr b="1" lang="en-US" sz="1800"/>
              <a:t>Image Acquisition Using a Single Sensing Element</a:t>
            </a:r>
            <a:endParaRPr b="1" sz="1800"/>
          </a:p>
          <a:p>
            <a:pPr indent="-204469" lvl="2" marL="1143000" rtl="0" algn="just">
              <a:lnSpc>
                <a:spcPct val="95000"/>
              </a:lnSpc>
              <a:spcBef>
                <a:spcPts val="0"/>
              </a:spcBef>
              <a:spcAft>
                <a:spcPts val="0"/>
              </a:spcAft>
              <a:buSzPts val="1600"/>
              <a:buFont typeface="Rockwell"/>
              <a:buChar char="▪"/>
            </a:pPr>
            <a:r>
              <a:rPr lang="en-US" sz="1600"/>
              <a:t>Advantage</a:t>
            </a:r>
            <a:endParaRPr sz="1600"/>
          </a:p>
          <a:p>
            <a:pPr indent="-179069" lvl="3" marL="1600200" rtl="0" algn="just">
              <a:lnSpc>
                <a:spcPct val="95000"/>
              </a:lnSpc>
              <a:spcBef>
                <a:spcPts val="0"/>
              </a:spcBef>
              <a:spcAft>
                <a:spcPts val="0"/>
              </a:spcAft>
              <a:buSzPts val="1200"/>
              <a:buFont typeface="Rockwell"/>
              <a:buChar char="▪"/>
            </a:pPr>
            <a:r>
              <a:rPr lang="en-US" sz="1400"/>
              <a:t>Inexpensive way to obtain high-resolution images because mechanical motion can be controlled with high precision</a:t>
            </a:r>
            <a:endParaRPr sz="1400"/>
          </a:p>
          <a:p>
            <a:pPr indent="-204469" lvl="2" marL="1143000" rtl="0" algn="just">
              <a:lnSpc>
                <a:spcPct val="95000"/>
              </a:lnSpc>
              <a:spcBef>
                <a:spcPts val="0"/>
              </a:spcBef>
              <a:spcAft>
                <a:spcPts val="0"/>
              </a:spcAft>
              <a:buSzPts val="1600"/>
              <a:buFont typeface="Rockwell"/>
              <a:buChar char="▪"/>
            </a:pPr>
            <a:r>
              <a:rPr lang="en-US" sz="1600"/>
              <a:t>Disadvantages</a:t>
            </a:r>
            <a:endParaRPr sz="1600"/>
          </a:p>
          <a:p>
            <a:pPr indent="-179069" lvl="3" marL="1600200" rtl="0" algn="just">
              <a:lnSpc>
                <a:spcPct val="95000"/>
              </a:lnSpc>
              <a:spcBef>
                <a:spcPts val="0"/>
              </a:spcBef>
              <a:spcAft>
                <a:spcPts val="0"/>
              </a:spcAft>
              <a:buSzPts val="1200"/>
              <a:buFont typeface="Rockwell"/>
              <a:buChar char="▪"/>
            </a:pPr>
            <a:r>
              <a:rPr lang="en-US" sz="1400"/>
              <a:t>Slow</a:t>
            </a:r>
            <a:endParaRPr sz="1400"/>
          </a:p>
          <a:p>
            <a:pPr indent="-179069" lvl="3" marL="1600200" rtl="0" algn="just">
              <a:lnSpc>
                <a:spcPct val="95000"/>
              </a:lnSpc>
              <a:spcBef>
                <a:spcPts val="0"/>
              </a:spcBef>
              <a:spcAft>
                <a:spcPts val="0"/>
              </a:spcAft>
              <a:buSzPts val="1200"/>
              <a:buFont typeface="Rockwell"/>
              <a:buChar char="▪"/>
            </a:pPr>
            <a:r>
              <a:rPr lang="en-US" sz="1400"/>
              <a:t>Not portable</a:t>
            </a:r>
            <a:endParaRPr sz="1400"/>
          </a:p>
          <a:p>
            <a:pPr indent="-204469" lvl="2" marL="1143000" rtl="0" algn="just">
              <a:lnSpc>
                <a:spcPct val="95000"/>
              </a:lnSpc>
              <a:spcBef>
                <a:spcPts val="0"/>
              </a:spcBef>
              <a:spcAft>
                <a:spcPts val="0"/>
              </a:spcAft>
              <a:buSzPts val="1600"/>
              <a:buFont typeface="Rockwell"/>
              <a:buChar char="▪"/>
            </a:pPr>
            <a:r>
              <a:rPr lang="en-US" sz="1600"/>
              <a:t>Other similar mechanical arrangements use a flat imaging bed, with the sensor moving in two linear directions</a:t>
            </a:r>
            <a:endParaRPr sz="1600"/>
          </a:p>
          <a:p>
            <a:pPr indent="-179069" lvl="3" marL="1600200" rtl="0" algn="just">
              <a:lnSpc>
                <a:spcPct val="95000"/>
              </a:lnSpc>
              <a:spcBef>
                <a:spcPts val="0"/>
              </a:spcBef>
              <a:spcAft>
                <a:spcPts val="0"/>
              </a:spcAft>
              <a:buSzPts val="1200"/>
              <a:buFont typeface="Rockwell"/>
              <a:buChar char="▪"/>
            </a:pPr>
            <a:r>
              <a:rPr lang="en-US" sz="1400"/>
              <a:t>These types of mechanical digitizers sometimes are referred to as </a:t>
            </a:r>
            <a:r>
              <a:rPr i="1" lang="en-US" sz="1400"/>
              <a:t>transmission microdensitometers</a:t>
            </a:r>
            <a:endParaRPr i="1" sz="1400"/>
          </a:p>
          <a:p>
            <a:pPr indent="-179069" lvl="3" marL="1600200" rtl="0" algn="just">
              <a:lnSpc>
                <a:spcPct val="95000"/>
              </a:lnSpc>
              <a:spcBef>
                <a:spcPts val="0"/>
              </a:spcBef>
              <a:spcAft>
                <a:spcPts val="0"/>
              </a:spcAft>
              <a:buSzPts val="1200"/>
              <a:buFont typeface="Rockwell"/>
              <a:buChar char="▪"/>
            </a:pPr>
            <a:r>
              <a:rPr lang="en-US" sz="1400"/>
              <a:t>Systems in which light is reflected from the medium, instead of passing through it, are called </a:t>
            </a:r>
            <a:r>
              <a:rPr i="1" lang="en-US" sz="1400"/>
              <a:t>reflection microdensitometers</a:t>
            </a:r>
            <a:endParaRPr sz="1400"/>
          </a:p>
          <a:p>
            <a:pPr indent="-204469" lvl="2" marL="1143000" rtl="0" algn="just">
              <a:lnSpc>
                <a:spcPct val="95000"/>
              </a:lnSpc>
              <a:spcBef>
                <a:spcPts val="0"/>
              </a:spcBef>
              <a:spcAft>
                <a:spcPts val="0"/>
              </a:spcAft>
              <a:buSzPts val="1600"/>
              <a:buFont typeface="Rockwell"/>
              <a:buChar char="▪"/>
            </a:pPr>
            <a:r>
              <a:rPr lang="en-US" sz="1600"/>
              <a:t>Another example of imaging with a single sensing element </a:t>
            </a:r>
            <a:endParaRPr sz="1600"/>
          </a:p>
          <a:p>
            <a:pPr indent="-179069" lvl="3" marL="1600200" rtl="0" algn="just">
              <a:lnSpc>
                <a:spcPct val="95000"/>
              </a:lnSpc>
              <a:spcBef>
                <a:spcPts val="0"/>
              </a:spcBef>
              <a:spcAft>
                <a:spcPts val="0"/>
              </a:spcAft>
              <a:buSzPts val="1200"/>
              <a:buFont typeface="Rockwell"/>
              <a:buChar char="▪"/>
            </a:pPr>
            <a:r>
              <a:rPr lang="en-US" sz="1400"/>
              <a:t>Places a laser source coincident with the sensor</a:t>
            </a:r>
            <a:endParaRPr sz="1400"/>
          </a:p>
          <a:p>
            <a:pPr indent="-179069" lvl="3" marL="1600200" rtl="0" algn="just">
              <a:lnSpc>
                <a:spcPct val="95000"/>
              </a:lnSpc>
              <a:spcBef>
                <a:spcPts val="0"/>
              </a:spcBef>
              <a:spcAft>
                <a:spcPts val="0"/>
              </a:spcAft>
              <a:buSzPts val="1200"/>
              <a:buFont typeface="Rockwell"/>
              <a:buChar char="▪"/>
            </a:pPr>
            <a:r>
              <a:rPr lang="en-US" sz="1400"/>
              <a:t>Moving mirrors are used to control the outgoing beam in a scanning pattern and to direct the reflected laser signal onto the sensor</a:t>
            </a:r>
            <a:endParaRPr sz="1400"/>
          </a:p>
        </p:txBody>
      </p:sp>
      <p:sp>
        <p:nvSpPr>
          <p:cNvPr id="860" name="Google Shape;860;ge4d1abe807_0_44"/>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861" name="Google Shape;861;ge4d1abe807_0_44"/>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62" name="Google Shape;862;ge4d1abe807_0_44"/>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ge4d1abe807_0_82"/>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868" name="Google Shape;868;ge4d1abe807_0_82"/>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869" name="Google Shape;869;ge4d1abe807_0_82"/>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70" name="Google Shape;870;ge4d1abe807_0_82"/>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pic>
        <p:nvPicPr>
          <p:cNvPr id="871" name="Google Shape;871;ge4d1abe807_0_82"/>
          <p:cNvPicPr preferRelativeResize="0"/>
          <p:nvPr/>
        </p:nvPicPr>
        <p:blipFill>
          <a:blip r:embed="rId3">
            <a:alphaModFix/>
          </a:blip>
          <a:stretch>
            <a:fillRect/>
          </a:stretch>
        </p:blipFill>
        <p:spPr>
          <a:xfrm>
            <a:off x="4575750" y="1392263"/>
            <a:ext cx="7616249" cy="40827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ge4d1abe807_0_54"/>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877" name="Google Shape;877;ge4d1abe807_0_54"/>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lnSpcReduction="10000"/>
          </a:bodyPr>
          <a:lstStyle/>
          <a:p>
            <a:pPr indent="-229870" lvl="0" marL="228600" rtl="0" algn="just">
              <a:spcBef>
                <a:spcPts val="500"/>
              </a:spcBef>
              <a:spcAft>
                <a:spcPts val="0"/>
              </a:spcAft>
              <a:buSzPts val="2000"/>
              <a:buFont typeface="Rockwell"/>
              <a:buChar char="▪"/>
            </a:pPr>
            <a:r>
              <a:rPr b="1" lang="en-US" sz="2000"/>
              <a:t>Image Sensing and Acquisition </a:t>
            </a:r>
            <a:endParaRPr b="1" sz="2400"/>
          </a:p>
          <a:p>
            <a:pPr indent="-217169" lvl="1" marL="685800" rtl="0" algn="l">
              <a:lnSpc>
                <a:spcPct val="115000"/>
              </a:lnSpc>
              <a:spcBef>
                <a:spcPts val="0"/>
              </a:spcBef>
              <a:spcAft>
                <a:spcPts val="0"/>
              </a:spcAft>
              <a:buSzPts val="1800"/>
              <a:buFont typeface="Rockwell"/>
              <a:buChar char="▪"/>
            </a:pPr>
            <a:r>
              <a:rPr b="1" lang="en-US" sz="1800"/>
              <a:t>Image Acquisition Using Sensor Strips</a:t>
            </a:r>
            <a:endParaRPr b="1" sz="1800"/>
          </a:p>
          <a:p>
            <a:pPr indent="-217169" lvl="2" marL="1143000" rtl="0" algn="just">
              <a:lnSpc>
                <a:spcPct val="95000"/>
              </a:lnSpc>
              <a:spcBef>
                <a:spcPts val="0"/>
              </a:spcBef>
              <a:spcAft>
                <a:spcPts val="0"/>
              </a:spcAft>
              <a:buSzPts val="1800"/>
              <a:buFont typeface="Rockwell"/>
              <a:buChar char="▪"/>
            </a:pPr>
            <a:r>
              <a:rPr lang="en-US" sz="1600"/>
              <a:t>Fig. 2.12(b) </a:t>
            </a:r>
            <a:endParaRPr sz="1600"/>
          </a:p>
          <a:p>
            <a:pPr indent="-191769" lvl="3" marL="1600200" rtl="0" algn="just">
              <a:lnSpc>
                <a:spcPct val="95000"/>
              </a:lnSpc>
              <a:spcBef>
                <a:spcPts val="0"/>
              </a:spcBef>
              <a:spcAft>
                <a:spcPts val="0"/>
              </a:spcAft>
              <a:buSzPts val="1400"/>
              <a:buFont typeface="Rockwell"/>
              <a:buChar char="▪"/>
            </a:pPr>
            <a:r>
              <a:rPr lang="en-US" sz="1400"/>
              <a:t>A geometry used more frequently</a:t>
            </a:r>
            <a:endParaRPr sz="1400"/>
          </a:p>
          <a:p>
            <a:pPr indent="-191769" lvl="3" marL="1600200" rtl="0" algn="just">
              <a:lnSpc>
                <a:spcPct val="95000"/>
              </a:lnSpc>
              <a:spcBef>
                <a:spcPts val="0"/>
              </a:spcBef>
              <a:spcAft>
                <a:spcPts val="0"/>
              </a:spcAft>
              <a:buSzPts val="1400"/>
              <a:buFont typeface="Rockwell"/>
              <a:buChar char="▪"/>
            </a:pPr>
            <a:r>
              <a:rPr lang="en-US" sz="1400"/>
              <a:t>The strip provides imaging elements in one direction</a:t>
            </a:r>
            <a:endParaRPr sz="1400"/>
          </a:p>
          <a:p>
            <a:pPr indent="-204469" lvl="2" marL="1143000" rtl="0" algn="just">
              <a:lnSpc>
                <a:spcPct val="95000"/>
              </a:lnSpc>
              <a:spcBef>
                <a:spcPts val="0"/>
              </a:spcBef>
              <a:spcAft>
                <a:spcPts val="0"/>
              </a:spcAft>
              <a:buSzPts val="1600"/>
              <a:buFont typeface="Rockwell"/>
              <a:buChar char="▪"/>
            </a:pPr>
            <a:r>
              <a:rPr lang="en-US" sz="1600"/>
              <a:t>Fig. 2.14(a)</a:t>
            </a:r>
            <a:endParaRPr sz="1600"/>
          </a:p>
          <a:p>
            <a:pPr indent="-191769" lvl="3" marL="1600200" rtl="0" algn="just">
              <a:lnSpc>
                <a:spcPct val="95000"/>
              </a:lnSpc>
              <a:spcBef>
                <a:spcPts val="0"/>
              </a:spcBef>
              <a:spcAft>
                <a:spcPts val="0"/>
              </a:spcAft>
              <a:buSzPts val="1400"/>
              <a:buFont typeface="Rockwell"/>
              <a:buChar char="▪"/>
            </a:pPr>
            <a:r>
              <a:rPr lang="en-US" sz="1400"/>
              <a:t>Motion perpendicular to the strip provides imaging in the other direction</a:t>
            </a:r>
            <a:endParaRPr sz="1400"/>
          </a:p>
          <a:p>
            <a:pPr indent="-191769" lvl="3" marL="1600200" rtl="0" algn="just">
              <a:lnSpc>
                <a:spcPct val="95000"/>
              </a:lnSpc>
              <a:spcBef>
                <a:spcPts val="0"/>
              </a:spcBef>
              <a:spcAft>
                <a:spcPts val="0"/>
              </a:spcAft>
              <a:buSzPts val="1400"/>
              <a:buFont typeface="Rockwell"/>
              <a:buChar char="▪"/>
            </a:pPr>
            <a:r>
              <a:rPr lang="en-US" sz="1400"/>
              <a:t>This arrangement is used in most flat bed scanners </a:t>
            </a:r>
            <a:endParaRPr sz="1400"/>
          </a:p>
          <a:p>
            <a:pPr indent="-191769" lvl="3" marL="1600200" rtl="0" algn="just">
              <a:lnSpc>
                <a:spcPct val="95000"/>
              </a:lnSpc>
              <a:spcBef>
                <a:spcPts val="0"/>
              </a:spcBef>
              <a:spcAft>
                <a:spcPts val="0"/>
              </a:spcAft>
              <a:buSzPts val="1400"/>
              <a:buFont typeface="Rockwell"/>
              <a:buChar char="▪"/>
            </a:pPr>
            <a:r>
              <a:rPr lang="en-US" sz="1400"/>
              <a:t>Sensing devices with 4000 or more in-line sensors are possible</a:t>
            </a:r>
            <a:endParaRPr sz="1400"/>
          </a:p>
          <a:p>
            <a:pPr indent="-191769" lvl="3" marL="1600200" rtl="0" algn="just">
              <a:lnSpc>
                <a:spcPct val="95000"/>
              </a:lnSpc>
              <a:spcBef>
                <a:spcPts val="0"/>
              </a:spcBef>
              <a:spcAft>
                <a:spcPts val="0"/>
              </a:spcAft>
              <a:buSzPts val="1400"/>
              <a:buFont typeface="Rockwell"/>
              <a:buChar char="▪"/>
            </a:pPr>
            <a:r>
              <a:rPr lang="en-US" sz="1400"/>
              <a:t>In-line sensors are used routinely in airborne imaging applications, in which the imaging system is mounted on an aircraft that flies at a constant altitude and speed over the geographical area to be imaged</a:t>
            </a:r>
            <a:endParaRPr sz="1400"/>
          </a:p>
          <a:p>
            <a:pPr indent="-191769" lvl="3" marL="1600200" rtl="0" algn="just">
              <a:lnSpc>
                <a:spcPct val="95000"/>
              </a:lnSpc>
              <a:spcBef>
                <a:spcPts val="0"/>
              </a:spcBef>
              <a:spcAft>
                <a:spcPts val="0"/>
              </a:spcAft>
              <a:buSzPts val="1400"/>
              <a:buFont typeface="Rockwell"/>
              <a:buChar char="▪"/>
            </a:pPr>
            <a:r>
              <a:rPr lang="en-US" sz="1400"/>
              <a:t>One dimensional imaging sensor strips that respond to various bands of the electromagnetic spectrum are mounted perpendicular to the direction of flight</a:t>
            </a:r>
            <a:endParaRPr sz="1400"/>
          </a:p>
          <a:p>
            <a:pPr indent="-191769" lvl="3" marL="1600200" rtl="0" algn="just">
              <a:lnSpc>
                <a:spcPct val="95000"/>
              </a:lnSpc>
              <a:spcBef>
                <a:spcPts val="0"/>
              </a:spcBef>
              <a:spcAft>
                <a:spcPts val="0"/>
              </a:spcAft>
              <a:buSzPts val="1400"/>
              <a:buChar char="▪"/>
            </a:pPr>
            <a:r>
              <a:rPr lang="en-US" sz="1400"/>
              <a:t>An imaging strip gives one line of an image at a time, and the motion of the strip relative to the scene completes the other dimension of a 2-D image</a:t>
            </a:r>
            <a:endParaRPr sz="1400"/>
          </a:p>
          <a:p>
            <a:pPr indent="-191769" lvl="3" marL="1600200" rtl="0" algn="just">
              <a:lnSpc>
                <a:spcPct val="95000"/>
              </a:lnSpc>
              <a:spcBef>
                <a:spcPts val="0"/>
              </a:spcBef>
              <a:spcAft>
                <a:spcPts val="0"/>
              </a:spcAft>
              <a:buSzPts val="1400"/>
              <a:buChar char="▪"/>
            </a:pPr>
            <a:r>
              <a:rPr lang="en-US" sz="1400"/>
              <a:t>Lenses or other focusing schemes are used to project the area to be scanned onto the sensors</a:t>
            </a:r>
            <a:endParaRPr sz="1400"/>
          </a:p>
        </p:txBody>
      </p:sp>
      <p:sp>
        <p:nvSpPr>
          <p:cNvPr id="878" name="Google Shape;878;ge4d1abe807_0_54"/>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879" name="Google Shape;879;ge4d1abe807_0_54"/>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80" name="Google Shape;880;ge4d1abe807_0_54"/>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6"/>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388" name="Google Shape;388;p6"/>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228600" lvl="0" marL="228600" rtl="0" algn="just">
              <a:lnSpc>
                <a:spcPct val="120000"/>
              </a:lnSpc>
              <a:spcBef>
                <a:spcPts val="0"/>
              </a:spcBef>
              <a:spcAft>
                <a:spcPts val="0"/>
              </a:spcAft>
              <a:buSzPts val="2200"/>
              <a:buChar char="▪"/>
            </a:pPr>
            <a:r>
              <a:rPr b="1" lang="en-US" sz="2000">
                <a:solidFill>
                  <a:srgbClr val="000000"/>
                </a:solidFill>
              </a:rPr>
              <a:t>What is Digital Image Processing?</a:t>
            </a:r>
            <a:r>
              <a:rPr b="1" i="0" lang="en-US" sz="2000" u="none" strike="noStrike">
                <a:solidFill>
                  <a:srgbClr val="000000"/>
                </a:solidFill>
              </a:rPr>
              <a:t> </a:t>
            </a:r>
            <a:endParaRPr b="1" sz="2000">
              <a:solidFill>
                <a:srgbClr val="000000"/>
              </a:solidFill>
            </a:endParaRPr>
          </a:p>
          <a:p>
            <a:pPr indent="-228600" lvl="2" marL="685800" rtl="0" algn="just">
              <a:lnSpc>
                <a:spcPct val="140000"/>
              </a:lnSpc>
              <a:spcBef>
                <a:spcPts val="1000"/>
              </a:spcBef>
              <a:spcAft>
                <a:spcPts val="0"/>
              </a:spcAft>
              <a:buSzPts val="1980"/>
              <a:buChar char="▪"/>
            </a:pPr>
            <a:r>
              <a:rPr lang="en-US" sz="1800">
                <a:solidFill>
                  <a:srgbClr val="000000"/>
                </a:solidFill>
              </a:rPr>
              <a:t>Digital Image Processing</a:t>
            </a:r>
            <a:endParaRPr/>
          </a:p>
          <a:p>
            <a:pPr indent="-228600" lvl="3" marL="1143000" rtl="0" algn="just">
              <a:lnSpc>
                <a:spcPct val="140000"/>
              </a:lnSpc>
              <a:spcBef>
                <a:spcPts val="1000"/>
              </a:spcBef>
              <a:spcAft>
                <a:spcPts val="0"/>
              </a:spcAft>
              <a:buSzPts val="1760"/>
              <a:buChar char="▪"/>
            </a:pPr>
            <a:r>
              <a:rPr lang="en-US" sz="1600">
                <a:solidFill>
                  <a:srgbClr val="000000"/>
                </a:solidFill>
              </a:rPr>
              <a:t>Three types of computerized processes </a:t>
            </a:r>
            <a:endParaRPr/>
          </a:p>
          <a:p>
            <a:pPr indent="-228600" lvl="4" marL="1600200" rtl="0" algn="just">
              <a:lnSpc>
                <a:spcPct val="140000"/>
              </a:lnSpc>
              <a:spcBef>
                <a:spcPts val="1000"/>
              </a:spcBef>
              <a:spcAft>
                <a:spcPts val="0"/>
              </a:spcAft>
              <a:buSzPts val="1540"/>
              <a:buChar char="▪"/>
            </a:pPr>
            <a:r>
              <a:rPr lang="en-US" sz="1400">
                <a:solidFill>
                  <a:srgbClr val="000000"/>
                </a:solidFill>
              </a:rPr>
              <a:t>Low Level Processes </a:t>
            </a:r>
            <a:endParaRPr/>
          </a:p>
          <a:p>
            <a:pPr indent="-228600" lvl="4" marL="1600200" rtl="0" algn="just">
              <a:lnSpc>
                <a:spcPct val="140000"/>
              </a:lnSpc>
              <a:spcBef>
                <a:spcPts val="1000"/>
              </a:spcBef>
              <a:spcAft>
                <a:spcPts val="0"/>
              </a:spcAft>
              <a:buSzPts val="1540"/>
              <a:buChar char="▪"/>
            </a:pPr>
            <a:r>
              <a:rPr lang="en-US" sz="1400">
                <a:solidFill>
                  <a:srgbClr val="000000"/>
                </a:solidFill>
              </a:rPr>
              <a:t>Mid Level Processes,</a:t>
            </a:r>
            <a:endParaRPr/>
          </a:p>
          <a:p>
            <a:pPr indent="-228600" lvl="4" marL="1600200" rtl="0" algn="just">
              <a:lnSpc>
                <a:spcPct val="140000"/>
              </a:lnSpc>
              <a:spcBef>
                <a:spcPts val="1000"/>
              </a:spcBef>
              <a:spcAft>
                <a:spcPts val="0"/>
              </a:spcAft>
              <a:buSzPts val="1540"/>
              <a:buChar char="▪"/>
            </a:pPr>
            <a:r>
              <a:rPr lang="en-US" sz="1400">
                <a:solidFill>
                  <a:srgbClr val="000000"/>
                </a:solidFill>
              </a:rPr>
              <a:t>High Level Processes</a:t>
            </a:r>
            <a:endParaRPr/>
          </a:p>
          <a:p>
            <a:pPr indent="-228600" lvl="3" marL="1143000" rtl="0" algn="just">
              <a:lnSpc>
                <a:spcPct val="140000"/>
              </a:lnSpc>
              <a:spcBef>
                <a:spcPts val="1000"/>
              </a:spcBef>
              <a:spcAft>
                <a:spcPts val="0"/>
              </a:spcAft>
              <a:buSzPts val="1760"/>
              <a:buChar char="▪"/>
            </a:pPr>
            <a:r>
              <a:rPr lang="en-US" sz="1600">
                <a:solidFill>
                  <a:srgbClr val="000000"/>
                </a:solidFill>
              </a:rPr>
              <a:t>Low Level Processes </a:t>
            </a:r>
            <a:endParaRPr/>
          </a:p>
          <a:p>
            <a:pPr indent="-228600" lvl="4" marL="1600200" rtl="0" algn="just">
              <a:lnSpc>
                <a:spcPct val="140000"/>
              </a:lnSpc>
              <a:spcBef>
                <a:spcPts val="1000"/>
              </a:spcBef>
              <a:spcAft>
                <a:spcPts val="0"/>
              </a:spcAft>
              <a:buSzPts val="1540"/>
              <a:buChar char="▪"/>
            </a:pPr>
            <a:r>
              <a:rPr lang="en-US" sz="1400">
                <a:solidFill>
                  <a:srgbClr val="000000"/>
                </a:solidFill>
              </a:rPr>
              <a:t>Involve primitive operations such as image preprocessing to reduce noise, contrast enhancement, and image sharpening</a:t>
            </a:r>
            <a:endParaRPr/>
          </a:p>
          <a:p>
            <a:pPr indent="-228600" lvl="4" marL="1600200" rtl="0" algn="just">
              <a:lnSpc>
                <a:spcPct val="140000"/>
              </a:lnSpc>
              <a:spcBef>
                <a:spcPts val="1000"/>
              </a:spcBef>
              <a:spcAft>
                <a:spcPts val="0"/>
              </a:spcAft>
              <a:buSzPts val="1540"/>
              <a:buChar char="▪"/>
            </a:pPr>
            <a:r>
              <a:rPr lang="en-US" sz="1400">
                <a:solidFill>
                  <a:srgbClr val="000000"/>
                </a:solidFill>
              </a:rPr>
              <a:t>Characterized by the fact that both its inputs and outputs are images</a:t>
            </a:r>
            <a:endParaRPr/>
          </a:p>
        </p:txBody>
      </p:sp>
      <p:sp>
        <p:nvSpPr>
          <p:cNvPr id="389" name="Google Shape;389;p6"/>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390" name="Google Shape;390;p6"/>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1" name="Google Shape;391;p6"/>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ge4d1abe807_0_64"/>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886" name="Google Shape;886;ge4d1abe807_0_64"/>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a:bodyPr>
          <a:lstStyle/>
          <a:p>
            <a:pPr indent="-229870" lvl="0" marL="228600" rtl="0" algn="just">
              <a:spcBef>
                <a:spcPts val="500"/>
              </a:spcBef>
              <a:spcAft>
                <a:spcPts val="0"/>
              </a:spcAft>
              <a:buSzPts val="2000"/>
              <a:buFont typeface="Rockwell"/>
              <a:buChar char="▪"/>
            </a:pPr>
            <a:r>
              <a:rPr b="1" lang="en-US" sz="2000"/>
              <a:t>Image Sensing and Acquisition </a:t>
            </a:r>
            <a:endParaRPr b="1" sz="2400"/>
          </a:p>
          <a:p>
            <a:pPr indent="-217169" lvl="1" marL="685800" rtl="0" algn="l">
              <a:lnSpc>
                <a:spcPct val="115000"/>
              </a:lnSpc>
              <a:spcBef>
                <a:spcPts val="0"/>
              </a:spcBef>
              <a:spcAft>
                <a:spcPts val="0"/>
              </a:spcAft>
              <a:buSzPts val="1800"/>
              <a:buFont typeface="Rockwell"/>
              <a:buChar char="▪"/>
            </a:pPr>
            <a:r>
              <a:rPr b="1" lang="en-US" sz="1800"/>
              <a:t>Image Acquisition Using Sensor Strips</a:t>
            </a:r>
            <a:endParaRPr b="1" sz="1800"/>
          </a:p>
          <a:p>
            <a:pPr indent="-204469" lvl="2" marL="1143000" rtl="0" algn="just">
              <a:lnSpc>
                <a:spcPct val="95000"/>
              </a:lnSpc>
              <a:spcBef>
                <a:spcPts val="0"/>
              </a:spcBef>
              <a:spcAft>
                <a:spcPts val="0"/>
              </a:spcAft>
              <a:buSzPts val="1600"/>
              <a:buChar char="▪"/>
            </a:pPr>
            <a:r>
              <a:rPr lang="en-US" sz="1600"/>
              <a:t>Fig. 2.14(b)</a:t>
            </a:r>
            <a:endParaRPr sz="1600"/>
          </a:p>
          <a:p>
            <a:pPr indent="-191769" lvl="3" marL="1600200" rtl="0" algn="just">
              <a:lnSpc>
                <a:spcPct val="95000"/>
              </a:lnSpc>
              <a:spcBef>
                <a:spcPts val="0"/>
              </a:spcBef>
              <a:spcAft>
                <a:spcPts val="0"/>
              </a:spcAft>
              <a:buSzPts val="1400"/>
              <a:buChar char="▪"/>
            </a:pPr>
            <a:r>
              <a:rPr lang="en-US" sz="1400"/>
              <a:t>Sensor strips in a ring configuration are used in medical and industrial imaging to obtain cross-sectional (“slice”) images of 3-D objects</a:t>
            </a:r>
            <a:endParaRPr sz="1400"/>
          </a:p>
          <a:p>
            <a:pPr indent="-191769" lvl="3" marL="1600200" rtl="0" algn="just">
              <a:lnSpc>
                <a:spcPct val="95000"/>
              </a:lnSpc>
              <a:spcBef>
                <a:spcPts val="0"/>
              </a:spcBef>
              <a:spcAft>
                <a:spcPts val="0"/>
              </a:spcAft>
              <a:buSzPts val="1400"/>
              <a:buChar char="▪"/>
            </a:pPr>
            <a:r>
              <a:rPr lang="en-US" sz="1400"/>
              <a:t>A rotating X-ray source provides illumination, and X-ray sensitive sensors opposite the source collect the energy that passes through the object</a:t>
            </a:r>
            <a:endParaRPr sz="1400"/>
          </a:p>
          <a:p>
            <a:pPr indent="-191769" lvl="3" marL="1600200" rtl="0" algn="just">
              <a:lnSpc>
                <a:spcPct val="95000"/>
              </a:lnSpc>
              <a:spcBef>
                <a:spcPts val="0"/>
              </a:spcBef>
              <a:spcAft>
                <a:spcPts val="0"/>
              </a:spcAft>
              <a:buSzPts val="1400"/>
              <a:buChar char="▪"/>
            </a:pPr>
            <a:r>
              <a:rPr lang="en-US" sz="1400"/>
              <a:t>This is the basis for medical and industrial computerized axial tomography (CAT) imaging</a:t>
            </a:r>
            <a:endParaRPr sz="1400"/>
          </a:p>
          <a:p>
            <a:pPr indent="-191769" lvl="3" marL="1600200" rtl="0" algn="just">
              <a:lnSpc>
                <a:spcPct val="95000"/>
              </a:lnSpc>
              <a:spcBef>
                <a:spcPts val="0"/>
              </a:spcBef>
              <a:spcAft>
                <a:spcPts val="0"/>
              </a:spcAft>
              <a:buSzPts val="1400"/>
              <a:buChar char="▪"/>
            </a:pPr>
            <a:r>
              <a:rPr lang="en-US" sz="1400"/>
              <a:t>The output of the sensors is processed by reconstruction algorithms whose objective is to transform the sensed data into meaningful cross sectional images</a:t>
            </a:r>
            <a:endParaRPr sz="1400"/>
          </a:p>
          <a:p>
            <a:pPr indent="-191769" lvl="3" marL="1600200" rtl="0" algn="just">
              <a:lnSpc>
                <a:spcPct val="95000"/>
              </a:lnSpc>
              <a:spcBef>
                <a:spcPts val="0"/>
              </a:spcBef>
              <a:spcAft>
                <a:spcPts val="0"/>
              </a:spcAft>
              <a:buSzPts val="1400"/>
              <a:buChar char="▪"/>
            </a:pPr>
            <a:r>
              <a:rPr lang="en-US" sz="1400"/>
              <a:t>In other words, images are not obtained directly from the sensors by motion alone; they also require extensive computer processing</a:t>
            </a:r>
            <a:endParaRPr sz="1400"/>
          </a:p>
          <a:p>
            <a:pPr indent="-191769" lvl="3" marL="1600200" rtl="0" algn="just">
              <a:lnSpc>
                <a:spcPct val="95000"/>
              </a:lnSpc>
              <a:spcBef>
                <a:spcPts val="0"/>
              </a:spcBef>
              <a:spcAft>
                <a:spcPts val="0"/>
              </a:spcAft>
              <a:buSzPts val="1400"/>
              <a:buChar char="▪"/>
            </a:pPr>
            <a:r>
              <a:rPr lang="en-US" sz="1400"/>
              <a:t>A 3-D digital volume consisting of stacked images is generated as the object is moved in a direction perpendicular to the sensor ring</a:t>
            </a:r>
            <a:endParaRPr sz="1400"/>
          </a:p>
        </p:txBody>
      </p:sp>
      <p:sp>
        <p:nvSpPr>
          <p:cNvPr id="887" name="Google Shape;887;ge4d1abe807_0_64"/>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888" name="Google Shape;888;ge4d1abe807_0_64"/>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89" name="Google Shape;889;ge4d1abe807_0_64"/>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ge4d1abe807_0_74"/>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895" name="Google Shape;895;ge4d1abe807_0_74"/>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a:bodyPr>
          <a:lstStyle/>
          <a:p>
            <a:pPr indent="-229870" lvl="0" marL="228600" rtl="0" algn="just">
              <a:spcBef>
                <a:spcPts val="500"/>
              </a:spcBef>
              <a:spcAft>
                <a:spcPts val="0"/>
              </a:spcAft>
              <a:buSzPts val="2000"/>
              <a:buFont typeface="Rockwell"/>
              <a:buChar char="▪"/>
            </a:pPr>
            <a:r>
              <a:rPr b="1" lang="en-US" sz="2000"/>
              <a:t>Image Sensing and Acquisition </a:t>
            </a:r>
            <a:endParaRPr b="1" sz="2400"/>
          </a:p>
          <a:p>
            <a:pPr indent="-217169" lvl="1" marL="685800" rtl="0" algn="l">
              <a:lnSpc>
                <a:spcPct val="115000"/>
              </a:lnSpc>
              <a:spcBef>
                <a:spcPts val="0"/>
              </a:spcBef>
              <a:spcAft>
                <a:spcPts val="0"/>
              </a:spcAft>
              <a:buSzPts val="1800"/>
              <a:buFont typeface="Rockwell"/>
              <a:buChar char="▪"/>
            </a:pPr>
            <a:r>
              <a:rPr b="1" lang="en-US" sz="1800"/>
              <a:t>Image Acquisition Using Sensor Strips</a:t>
            </a:r>
            <a:endParaRPr b="1" sz="1800"/>
          </a:p>
          <a:p>
            <a:pPr indent="-204469" lvl="2" marL="1143000" rtl="0" algn="just">
              <a:lnSpc>
                <a:spcPct val="95000"/>
              </a:lnSpc>
              <a:spcBef>
                <a:spcPts val="0"/>
              </a:spcBef>
              <a:spcAft>
                <a:spcPts val="0"/>
              </a:spcAft>
              <a:buSzPts val="1600"/>
              <a:buChar char="▪"/>
            </a:pPr>
            <a:r>
              <a:rPr lang="en-US" sz="1600"/>
              <a:t>Fig. 2.14(b)</a:t>
            </a:r>
            <a:endParaRPr sz="1600"/>
          </a:p>
          <a:p>
            <a:pPr indent="-191769" lvl="3" marL="1600200" rtl="0" algn="just">
              <a:lnSpc>
                <a:spcPct val="95000"/>
              </a:lnSpc>
              <a:spcBef>
                <a:spcPts val="0"/>
              </a:spcBef>
              <a:spcAft>
                <a:spcPts val="0"/>
              </a:spcAft>
              <a:buSzPts val="1400"/>
              <a:buChar char="▪"/>
            </a:pPr>
            <a:r>
              <a:rPr lang="en-US" sz="1400"/>
              <a:t>Other modalities of imaging based on the CAT principle include magnetic resonance imaging (MRI) and positron emission tomography (PET)</a:t>
            </a:r>
            <a:endParaRPr sz="1400"/>
          </a:p>
          <a:p>
            <a:pPr indent="-191769" lvl="3" marL="1600200" rtl="0" algn="just">
              <a:lnSpc>
                <a:spcPct val="95000"/>
              </a:lnSpc>
              <a:spcBef>
                <a:spcPts val="0"/>
              </a:spcBef>
              <a:spcAft>
                <a:spcPts val="0"/>
              </a:spcAft>
              <a:buSzPts val="1400"/>
              <a:buChar char="▪"/>
            </a:pPr>
            <a:r>
              <a:rPr lang="en-US" sz="1400"/>
              <a:t>The illumination sources, sensors, and types of images are different, but conceptually their applications are very similar to the basic imaging approach shown in Fig. 2.14(b).</a:t>
            </a:r>
            <a:endParaRPr sz="1400"/>
          </a:p>
        </p:txBody>
      </p:sp>
      <p:sp>
        <p:nvSpPr>
          <p:cNvPr id="896" name="Google Shape;896;ge4d1abe807_0_74"/>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897" name="Google Shape;897;ge4d1abe807_0_74"/>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98" name="Google Shape;898;ge4d1abe807_0_74"/>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ge4d1abe807_0_109"/>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904" name="Google Shape;904;ge4d1abe807_0_109"/>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905" name="Google Shape;905;ge4d1abe807_0_109"/>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06" name="Google Shape;906;ge4d1abe807_0_109"/>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pic>
        <p:nvPicPr>
          <p:cNvPr id="907" name="Google Shape;907;ge4d1abe807_0_109"/>
          <p:cNvPicPr preferRelativeResize="0"/>
          <p:nvPr/>
        </p:nvPicPr>
        <p:blipFill>
          <a:blip r:embed="rId3">
            <a:alphaModFix/>
          </a:blip>
          <a:stretch>
            <a:fillRect/>
          </a:stretch>
        </p:blipFill>
        <p:spPr>
          <a:xfrm>
            <a:off x="4594099" y="1006275"/>
            <a:ext cx="7514101" cy="48546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ge4d1abe807_0_91"/>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913" name="Google Shape;913;ge4d1abe807_0_91"/>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lnSpcReduction="20000"/>
          </a:bodyPr>
          <a:lstStyle/>
          <a:p>
            <a:pPr indent="-229870" lvl="0" marL="228600" rtl="0" algn="just">
              <a:spcBef>
                <a:spcPts val="500"/>
              </a:spcBef>
              <a:spcAft>
                <a:spcPts val="0"/>
              </a:spcAft>
              <a:buSzPts val="2000"/>
              <a:buFont typeface="Rockwell"/>
              <a:buChar char="▪"/>
            </a:pPr>
            <a:r>
              <a:rPr b="1" lang="en-US" sz="2000"/>
              <a:t>Image Sensing and Acquisition </a:t>
            </a:r>
            <a:endParaRPr b="1" sz="2400"/>
          </a:p>
          <a:p>
            <a:pPr indent="-217169" lvl="1" marL="685800" rtl="0" algn="l">
              <a:lnSpc>
                <a:spcPct val="115000"/>
              </a:lnSpc>
              <a:spcBef>
                <a:spcPts val="0"/>
              </a:spcBef>
              <a:spcAft>
                <a:spcPts val="0"/>
              </a:spcAft>
              <a:buSzPts val="1800"/>
              <a:buFont typeface="Rockwell"/>
              <a:buChar char="▪"/>
            </a:pPr>
            <a:r>
              <a:rPr b="1" lang="en-US" sz="1800"/>
              <a:t>Image Acquisition Using Sensor Arrays</a:t>
            </a:r>
            <a:endParaRPr b="1" sz="1800"/>
          </a:p>
          <a:p>
            <a:pPr indent="-204469" lvl="2" marL="1143000" rtl="0" algn="just">
              <a:lnSpc>
                <a:spcPct val="95000"/>
              </a:lnSpc>
              <a:spcBef>
                <a:spcPts val="0"/>
              </a:spcBef>
              <a:spcAft>
                <a:spcPts val="0"/>
              </a:spcAft>
              <a:buSzPts val="1600"/>
              <a:buChar char="▪"/>
            </a:pPr>
            <a:r>
              <a:rPr lang="en-US" sz="1600"/>
              <a:t>Figure 2.12(c) </a:t>
            </a:r>
            <a:endParaRPr sz="1600"/>
          </a:p>
          <a:p>
            <a:pPr indent="-191769" lvl="3" marL="1600200" rtl="0" algn="just">
              <a:lnSpc>
                <a:spcPct val="95000"/>
              </a:lnSpc>
              <a:spcBef>
                <a:spcPts val="0"/>
              </a:spcBef>
              <a:spcAft>
                <a:spcPts val="0"/>
              </a:spcAft>
              <a:buSzPts val="1400"/>
              <a:buChar char="▪"/>
            </a:pPr>
            <a:r>
              <a:rPr lang="en-US" sz="1400"/>
              <a:t>Shows individual sensing elements arranged in the form of a 2-D array</a:t>
            </a:r>
            <a:endParaRPr sz="1400"/>
          </a:p>
          <a:p>
            <a:pPr indent="-191769" lvl="3" marL="1600200" rtl="0" algn="just">
              <a:lnSpc>
                <a:spcPct val="95000"/>
              </a:lnSpc>
              <a:spcBef>
                <a:spcPts val="0"/>
              </a:spcBef>
              <a:spcAft>
                <a:spcPts val="0"/>
              </a:spcAft>
              <a:buSzPts val="1400"/>
              <a:buChar char="▪"/>
            </a:pPr>
            <a:r>
              <a:rPr lang="en-US" sz="1400"/>
              <a:t>Electromagnetic and ultrasonic sensing devices frequently are arranged in this manner</a:t>
            </a:r>
            <a:endParaRPr sz="1400"/>
          </a:p>
          <a:p>
            <a:pPr indent="-191769" lvl="3" marL="1600200" rtl="0" algn="just">
              <a:lnSpc>
                <a:spcPct val="95000"/>
              </a:lnSpc>
              <a:spcBef>
                <a:spcPts val="0"/>
              </a:spcBef>
              <a:spcAft>
                <a:spcPts val="0"/>
              </a:spcAft>
              <a:buSzPts val="1400"/>
              <a:buChar char="▪"/>
            </a:pPr>
            <a:r>
              <a:rPr lang="en-US" sz="1400"/>
              <a:t>The predominant arrangement found in digital cameras</a:t>
            </a:r>
            <a:endParaRPr sz="1400"/>
          </a:p>
          <a:p>
            <a:pPr indent="-191769" lvl="3" marL="1600200" rtl="0" algn="just">
              <a:lnSpc>
                <a:spcPct val="95000"/>
              </a:lnSpc>
              <a:spcBef>
                <a:spcPts val="0"/>
              </a:spcBef>
              <a:spcAft>
                <a:spcPts val="0"/>
              </a:spcAft>
              <a:buSzPts val="1400"/>
              <a:buChar char="▪"/>
            </a:pPr>
            <a:r>
              <a:rPr lang="en-US" sz="1400"/>
              <a:t>A typical sensor for these cameras is a CCD (charge-coupled device) array, which can be manufactured with a broad range of sensing properties and can be packaged in rugged arrays of 4000 * 4000 elements or more</a:t>
            </a:r>
            <a:endParaRPr sz="1400"/>
          </a:p>
          <a:p>
            <a:pPr indent="-191769" lvl="3" marL="1600200" rtl="0" algn="just">
              <a:lnSpc>
                <a:spcPct val="95000"/>
              </a:lnSpc>
              <a:spcBef>
                <a:spcPts val="0"/>
              </a:spcBef>
              <a:spcAft>
                <a:spcPts val="0"/>
              </a:spcAft>
              <a:buSzPts val="1400"/>
              <a:buChar char="▪"/>
            </a:pPr>
            <a:r>
              <a:rPr lang="en-US" sz="1400"/>
              <a:t>CCD sensors are used widely in digital cameras and other light-sensing instruments</a:t>
            </a:r>
            <a:endParaRPr sz="1400"/>
          </a:p>
          <a:p>
            <a:pPr indent="-191769" lvl="3" marL="1600200" rtl="0" algn="just">
              <a:lnSpc>
                <a:spcPct val="95000"/>
              </a:lnSpc>
              <a:spcBef>
                <a:spcPts val="0"/>
              </a:spcBef>
              <a:spcAft>
                <a:spcPts val="0"/>
              </a:spcAft>
              <a:buSzPts val="1400"/>
              <a:buChar char="▪"/>
            </a:pPr>
            <a:r>
              <a:rPr lang="en-US" sz="1400"/>
              <a:t>The response of each sensor is proportional to the integral of the light energy projected onto the surface of the sensor, a property that is used in astronomical and other applications requiring low noise images</a:t>
            </a:r>
            <a:endParaRPr sz="1400"/>
          </a:p>
          <a:p>
            <a:pPr indent="-191769" lvl="3" marL="1600200" rtl="0" algn="just">
              <a:lnSpc>
                <a:spcPct val="95000"/>
              </a:lnSpc>
              <a:spcBef>
                <a:spcPts val="0"/>
              </a:spcBef>
              <a:spcAft>
                <a:spcPts val="0"/>
              </a:spcAft>
              <a:buSzPts val="1400"/>
              <a:buChar char="▪"/>
            </a:pPr>
            <a:r>
              <a:rPr lang="en-US" sz="1400"/>
              <a:t>Noise reduction is achieved by letting the sensor integrate the input light signal over minutes or even hours</a:t>
            </a:r>
            <a:endParaRPr sz="1400"/>
          </a:p>
          <a:p>
            <a:pPr indent="-191769" lvl="3" marL="1600200" rtl="0" algn="just">
              <a:lnSpc>
                <a:spcPct val="95000"/>
              </a:lnSpc>
              <a:spcBef>
                <a:spcPts val="0"/>
              </a:spcBef>
              <a:spcAft>
                <a:spcPts val="0"/>
              </a:spcAft>
              <a:buSzPts val="1400"/>
              <a:buChar char="▪"/>
            </a:pPr>
            <a:r>
              <a:rPr lang="en-US" sz="1400"/>
              <a:t>Its key advantage is that a complete image can be obtained by focusing the energy pattern onto the surface of the array</a:t>
            </a:r>
            <a:endParaRPr sz="1400"/>
          </a:p>
        </p:txBody>
      </p:sp>
      <p:sp>
        <p:nvSpPr>
          <p:cNvPr id="914" name="Google Shape;914;ge4d1abe807_0_91"/>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915" name="Google Shape;915;ge4d1abe807_0_91"/>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16" name="Google Shape;916;ge4d1abe807_0_91"/>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ge4d1abe807_0_100"/>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922" name="Google Shape;922;ge4d1abe807_0_100"/>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a:bodyPr>
          <a:lstStyle/>
          <a:p>
            <a:pPr indent="-229870" lvl="0" marL="228600" rtl="0" algn="just">
              <a:spcBef>
                <a:spcPts val="500"/>
              </a:spcBef>
              <a:spcAft>
                <a:spcPts val="0"/>
              </a:spcAft>
              <a:buSzPts val="2000"/>
              <a:buFont typeface="Rockwell"/>
              <a:buChar char="▪"/>
            </a:pPr>
            <a:r>
              <a:rPr b="1" lang="en-US" sz="2000"/>
              <a:t>Image Sensing and Acquisition </a:t>
            </a:r>
            <a:endParaRPr b="1" sz="2400"/>
          </a:p>
          <a:p>
            <a:pPr indent="-217169" lvl="1" marL="685800" rtl="0" algn="l">
              <a:lnSpc>
                <a:spcPct val="115000"/>
              </a:lnSpc>
              <a:spcBef>
                <a:spcPts val="0"/>
              </a:spcBef>
              <a:spcAft>
                <a:spcPts val="0"/>
              </a:spcAft>
              <a:buSzPts val="1800"/>
              <a:buFont typeface="Rockwell"/>
              <a:buChar char="▪"/>
            </a:pPr>
            <a:r>
              <a:rPr b="1" lang="en-US" sz="1800"/>
              <a:t>Image Acquisition Using Sensor Arrays</a:t>
            </a:r>
            <a:endParaRPr sz="1600"/>
          </a:p>
          <a:p>
            <a:pPr indent="-204469" lvl="2" marL="1143000" rtl="0" algn="just">
              <a:lnSpc>
                <a:spcPct val="95000"/>
              </a:lnSpc>
              <a:spcBef>
                <a:spcPts val="0"/>
              </a:spcBef>
              <a:spcAft>
                <a:spcPts val="0"/>
              </a:spcAft>
              <a:buSzPts val="1600"/>
              <a:buChar char="▪"/>
            </a:pPr>
            <a:r>
              <a:rPr lang="en-US" sz="1600"/>
              <a:t>Figure 2.15 </a:t>
            </a:r>
            <a:endParaRPr sz="1600"/>
          </a:p>
          <a:p>
            <a:pPr indent="-191769" lvl="3" marL="1600200" rtl="0" algn="just">
              <a:lnSpc>
                <a:spcPct val="95000"/>
              </a:lnSpc>
              <a:spcBef>
                <a:spcPts val="0"/>
              </a:spcBef>
              <a:spcAft>
                <a:spcPts val="0"/>
              </a:spcAft>
              <a:buSzPts val="1400"/>
              <a:buChar char="▪"/>
            </a:pPr>
            <a:r>
              <a:rPr lang="en-US" sz="1400"/>
              <a:t>Shows the principal manner in which array sensors are used</a:t>
            </a:r>
            <a:endParaRPr sz="1400"/>
          </a:p>
          <a:p>
            <a:pPr indent="-191769" lvl="3" marL="1600200" rtl="0" algn="just">
              <a:lnSpc>
                <a:spcPct val="95000"/>
              </a:lnSpc>
              <a:spcBef>
                <a:spcPts val="0"/>
              </a:spcBef>
              <a:spcAft>
                <a:spcPts val="0"/>
              </a:spcAft>
              <a:buSzPts val="1400"/>
              <a:buChar char="▪"/>
            </a:pPr>
            <a:r>
              <a:rPr lang="en-US" sz="1400"/>
              <a:t>Shows the energy from an illumination source being reflected from a scene</a:t>
            </a:r>
            <a:endParaRPr sz="1400"/>
          </a:p>
          <a:p>
            <a:pPr indent="-191769" lvl="3" marL="1600200" rtl="0" algn="just">
              <a:lnSpc>
                <a:spcPct val="95000"/>
              </a:lnSpc>
              <a:spcBef>
                <a:spcPts val="0"/>
              </a:spcBef>
              <a:spcAft>
                <a:spcPts val="0"/>
              </a:spcAft>
              <a:buSzPts val="1400"/>
              <a:buChar char="▪"/>
            </a:pPr>
            <a:r>
              <a:rPr lang="en-US" sz="1400"/>
              <a:t>The first function performed by the imaging system in Fig. 2.15(c) is to collect the incoming energy and focus it onto an image plane</a:t>
            </a:r>
            <a:endParaRPr sz="1400"/>
          </a:p>
          <a:p>
            <a:pPr indent="-191769" lvl="3" marL="1600200" rtl="0" algn="just">
              <a:lnSpc>
                <a:spcPct val="95000"/>
              </a:lnSpc>
              <a:spcBef>
                <a:spcPts val="0"/>
              </a:spcBef>
              <a:spcAft>
                <a:spcPts val="0"/>
              </a:spcAft>
              <a:buSzPts val="1400"/>
              <a:buChar char="▪"/>
            </a:pPr>
            <a:r>
              <a:rPr lang="en-US" sz="1400"/>
              <a:t>If the illumination is light, the front end of the imaging system is an optical lens that projects the viewed scene onto the focal plane of the lens, as Fig. 2.15(d) shows</a:t>
            </a:r>
            <a:endParaRPr sz="1400"/>
          </a:p>
          <a:p>
            <a:pPr indent="-191769" lvl="3" marL="1600200" rtl="0" algn="just">
              <a:lnSpc>
                <a:spcPct val="95000"/>
              </a:lnSpc>
              <a:spcBef>
                <a:spcPts val="0"/>
              </a:spcBef>
              <a:spcAft>
                <a:spcPts val="0"/>
              </a:spcAft>
              <a:buSzPts val="1400"/>
              <a:buChar char="▪"/>
            </a:pPr>
            <a:r>
              <a:rPr lang="en-US" sz="1400"/>
              <a:t>The sensor array, which is coincident with the focal plane, produces outputs proportional to the integral of the light received at each sensor</a:t>
            </a:r>
            <a:endParaRPr sz="1400"/>
          </a:p>
          <a:p>
            <a:pPr indent="-191769" lvl="3" marL="1600200" rtl="0" algn="just">
              <a:lnSpc>
                <a:spcPct val="95000"/>
              </a:lnSpc>
              <a:spcBef>
                <a:spcPts val="0"/>
              </a:spcBef>
              <a:spcAft>
                <a:spcPts val="0"/>
              </a:spcAft>
              <a:buSzPts val="1400"/>
              <a:buChar char="▪"/>
            </a:pPr>
            <a:r>
              <a:rPr lang="en-US" sz="1400"/>
              <a:t>Digital and analog circuitry sweep these outputs and convert them to an analog signal, which is then digitized by another section of the imaging system </a:t>
            </a:r>
            <a:endParaRPr sz="1400"/>
          </a:p>
          <a:p>
            <a:pPr indent="-191769" lvl="3" marL="1600200" rtl="0" algn="just">
              <a:lnSpc>
                <a:spcPct val="95000"/>
              </a:lnSpc>
              <a:spcBef>
                <a:spcPts val="0"/>
              </a:spcBef>
              <a:spcAft>
                <a:spcPts val="0"/>
              </a:spcAft>
              <a:buSzPts val="1400"/>
              <a:buChar char="▪"/>
            </a:pPr>
            <a:r>
              <a:rPr lang="en-US" sz="1400"/>
              <a:t>The output is a digital image, as shown diagrammatically in Fig. 2.15(e)</a:t>
            </a:r>
            <a:endParaRPr sz="1400"/>
          </a:p>
        </p:txBody>
      </p:sp>
      <p:sp>
        <p:nvSpPr>
          <p:cNvPr id="923" name="Google Shape;923;ge4d1abe807_0_100"/>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924" name="Google Shape;924;ge4d1abe807_0_100"/>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25" name="Google Shape;925;ge4d1abe807_0_100"/>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ge4d1abe807_0_118"/>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931" name="Google Shape;931;ge4d1abe807_0_118"/>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a:bodyPr>
          <a:lstStyle/>
          <a:p>
            <a:pPr indent="-229870" lvl="0" marL="228600" rtl="0" algn="just">
              <a:spcBef>
                <a:spcPts val="500"/>
              </a:spcBef>
              <a:spcAft>
                <a:spcPts val="0"/>
              </a:spcAft>
              <a:buSzPts val="2000"/>
              <a:buFont typeface="Rockwell"/>
              <a:buChar char="▪"/>
            </a:pPr>
            <a:r>
              <a:rPr b="1" lang="en-US" sz="2000"/>
              <a:t>Image Sensing and Acquisition </a:t>
            </a:r>
            <a:endParaRPr b="1" sz="2400"/>
          </a:p>
          <a:p>
            <a:pPr indent="-217169" lvl="1" marL="685800" rtl="0" algn="l">
              <a:lnSpc>
                <a:spcPct val="115000"/>
              </a:lnSpc>
              <a:spcBef>
                <a:spcPts val="0"/>
              </a:spcBef>
              <a:spcAft>
                <a:spcPts val="0"/>
              </a:spcAft>
              <a:buSzPts val="1800"/>
              <a:buFont typeface="Rockwell"/>
              <a:buChar char="▪"/>
            </a:pPr>
            <a:r>
              <a:rPr b="1" lang="en-US" sz="1800"/>
              <a:t>A Simple Image Formation Model</a:t>
            </a:r>
            <a:endParaRPr b="1" sz="1800"/>
          </a:p>
          <a:p>
            <a:pPr indent="-204469" lvl="2" marL="1143000" rtl="0" algn="just">
              <a:lnSpc>
                <a:spcPct val="95000"/>
              </a:lnSpc>
              <a:spcBef>
                <a:spcPts val="0"/>
              </a:spcBef>
              <a:spcAft>
                <a:spcPts val="0"/>
              </a:spcAft>
              <a:buSzPts val="1600"/>
              <a:buChar char="▪"/>
            </a:pPr>
            <a:r>
              <a:rPr lang="en-US" sz="1600"/>
              <a:t>we denote images by two-dimensional functions of the form f (x, y)</a:t>
            </a:r>
            <a:endParaRPr sz="1600"/>
          </a:p>
          <a:p>
            <a:pPr indent="-204469" lvl="2" marL="1143000" rtl="0" algn="just">
              <a:lnSpc>
                <a:spcPct val="95000"/>
              </a:lnSpc>
              <a:spcBef>
                <a:spcPts val="0"/>
              </a:spcBef>
              <a:spcAft>
                <a:spcPts val="0"/>
              </a:spcAft>
              <a:buSzPts val="1600"/>
              <a:buChar char="▪"/>
            </a:pPr>
            <a:r>
              <a:rPr lang="en-US" sz="1600"/>
              <a:t>The value of f at spatial coordinates (x, y) is a scalar quantity whose physical meaning is determined by the source of the image, and whose values are proportional to energy radiated by a physical source (e.g., electromagnetic waves)</a:t>
            </a:r>
            <a:endParaRPr sz="1600"/>
          </a:p>
          <a:p>
            <a:pPr indent="-204469" lvl="2" marL="1143000" rtl="0" algn="just">
              <a:lnSpc>
                <a:spcPct val="95000"/>
              </a:lnSpc>
              <a:spcBef>
                <a:spcPts val="0"/>
              </a:spcBef>
              <a:spcAft>
                <a:spcPts val="0"/>
              </a:spcAft>
              <a:buSzPts val="1600"/>
              <a:buChar char="▪"/>
            </a:pPr>
            <a:r>
              <a:rPr lang="en-US" sz="1600"/>
              <a:t>As a consequence, f (x, y) must be nonnegative and finite; that is, 0 ≤ f (x, y) &lt; ∞</a:t>
            </a:r>
            <a:endParaRPr sz="1600"/>
          </a:p>
          <a:p>
            <a:pPr indent="-204469" lvl="2" marL="1143000" rtl="0" algn="just">
              <a:lnSpc>
                <a:spcPct val="95000"/>
              </a:lnSpc>
              <a:spcBef>
                <a:spcPts val="0"/>
              </a:spcBef>
              <a:spcAft>
                <a:spcPts val="0"/>
              </a:spcAft>
              <a:buSzPts val="1600"/>
              <a:buChar char="▪"/>
            </a:pPr>
            <a:r>
              <a:rPr lang="en-US" sz="1600"/>
              <a:t>Function f (x, y) is characterized by two components </a:t>
            </a:r>
            <a:endParaRPr sz="1600"/>
          </a:p>
          <a:p>
            <a:pPr indent="-191769" lvl="3" marL="1600200" rtl="0" algn="just">
              <a:lnSpc>
                <a:spcPct val="95000"/>
              </a:lnSpc>
              <a:spcBef>
                <a:spcPts val="0"/>
              </a:spcBef>
              <a:spcAft>
                <a:spcPts val="0"/>
              </a:spcAft>
              <a:buSzPts val="1400"/>
              <a:buChar char="▪"/>
            </a:pPr>
            <a:r>
              <a:rPr lang="en-US" sz="1400"/>
              <a:t>The amount of source illumination incident on the scene being viewed, called the illumination, denoted by i(x, y)</a:t>
            </a:r>
            <a:endParaRPr sz="1400"/>
          </a:p>
          <a:p>
            <a:pPr indent="-191769" lvl="3" marL="1600200" rtl="0" algn="just">
              <a:lnSpc>
                <a:spcPct val="95000"/>
              </a:lnSpc>
              <a:spcBef>
                <a:spcPts val="0"/>
              </a:spcBef>
              <a:spcAft>
                <a:spcPts val="0"/>
              </a:spcAft>
              <a:buSzPts val="1400"/>
              <a:buChar char="▪"/>
            </a:pPr>
            <a:r>
              <a:rPr lang="en-US" sz="1400"/>
              <a:t>The amount of illumination reflected by the objects in the scene, called reflectance, denoted by r(x, y)</a:t>
            </a:r>
            <a:endParaRPr sz="1400"/>
          </a:p>
          <a:p>
            <a:pPr indent="-204469" lvl="2" marL="1143000" rtl="0" algn="just">
              <a:lnSpc>
                <a:spcPct val="95000"/>
              </a:lnSpc>
              <a:spcBef>
                <a:spcPts val="0"/>
              </a:spcBef>
              <a:spcAft>
                <a:spcPts val="0"/>
              </a:spcAft>
              <a:buSzPts val="1600"/>
              <a:buChar char="▪"/>
            </a:pPr>
            <a:r>
              <a:rPr lang="en-US" sz="1600"/>
              <a:t>The two functions combine as a product to form          f (x, y): f (x, y) = i(x, y)r(x, y), where 0 ≤ i(x, y) &lt;  ∞ and 0 ≤ r(x, y) ≤ 1</a:t>
            </a:r>
            <a:endParaRPr sz="1600"/>
          </a:p>
        </p:txBody>
      </p:sp>
      <p:sp>
        <p:nvSpPr>
          <p:cNvPr id="932" name="Google Shape;932;ge4d1abe807_0_118"/>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933" name="Google Shape;933;ge4d1abe807_0_118"/>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34" name="Google Shape;934;ge4d1abe807_0_118"/>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ge4d1abe807_0_132"/>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940" name="Google Shape;940;ge4d1abe807_0_132"/>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lnSpcReduction="10000"/>
          </a:bodyPr>
          <a:lstStyle/>
          <a:p>
            <a:pPr indent="-229870" lvl="0" marL="228600" rtl="0" algn="just">
              <a:spcBef>
                <a:spcPts val="500"/>
              </a:spcBef>
              <a:spcAft>
                <a:spcPts val="0"/>
              </a:spcAft>
              <a:buSzPts val="2000"/>
              <a:buFont typeface="Rockwell"/>
              <a:buChar char="▪"/>
            </a:pPr>
            <a:r>
              <a:rPr b="1" lang="en-US" sz="2000"/>
              <a:t>Image Sensing and Acquisition </a:t>
            </a:r>
            <a:endParaRPr b="1" sz="2400"/>
          </a:p>
          <a:p>
            <a:pPr indent="-217169" lvl="1" marL="685800" rtl="0" algn="l">
              <a:lnSpc>
                <a:spcPct val="115000"/>
              </a:lnSpc>
              <a:spcBef>
                <a:spcPts val="0"/>
              </a:spcBef>
              <a:spcAft>
                <a:spcPts val="0"/>
              </a:spcAft>
              <a:buSzPts val="1800"/>
              <a:buFont typeface="Rockwell"/>
              <a:buChar char="▪"/>
            </a:pPr>
            <a:r>
              <a:rPr b="1" lang="en-US" sz="1800"/>
              <a:t>A Simple Image Formation Model</a:t>
            </a:r>
            <a:endParaRPr b="1" sz="1800"/>
          </a:p>
          <a:p>
            <a:pPr indent="-204469" lvl="2" marL="1143000" rtl="0" algn="just">
              <a:lnSpc>
                <a:spcPct val="95000"/>
              </a:lnSpc>
              <a:spcBef>
                <a:spcPts val="0"/>
              </a:spcBef>
              <a:spcAft>
                <a:spcPts val="0"/>
              </a:spcAft>
              <a:buSzPts val="1600"/>
              <a:buChar char="▪"/>
            </a:pPr>
            <a:r>
              <a:rPr lang="en-US" sz="1600"/>
              <a:t>Reflectance is bounded by 0 (total absorption) and 1 (total reflectance)</a:t>
            </a:r>
            <a:endParaRPr sz="1600"/>
          </a:p>
          <a:p>
            <a:pPr indent="-204469" lvl="2" marL="1143000" rtl="0" algn="just">
              <a:lnSpc>
                <a:spcPct val="95000"/>
              </a:lnSpc>
              <a:spcBef>
                <a:spcPts val="0"/>
              </a:spcBef>
              <a:spcAft>
                <a:spcPts val="0"/>
              </a:spcAft>
              <a:buSzPts val="1600"/>
              <a:buChar char="▪"/>
            </a:pPr>
            <a:r>
              <a:rPr lang="en-US" sz="1600"/>
              <a:t>The nature of i(x, y) is determined by the illumination source, and r(x, y) is determined by the characteristics of the imaged objects</a:t>
            </a:r>
            <a:endParaRPr sz="1600"/>
          </a:p>
          <a:p>
            <a:pPr indent="-204469" lvl="2" marL="1143000" rtl="0" algn="just">
              <a:lnSpc>
                <a:spcPct val="95000"/>
              </a:lnSpc>
              <a:spcBef>
                <a:spcPts val="0"/>
              </a:spcBef>
              <a:spcAft>
                <a:spcPts val="0"/>
              </a:spcAft>
              <a:buSzPts val="1600"/>
              <a:buChar char="▪"/>
            </a:pPr>
            <a:r>
              <a:rPr lang="en-US" sz="1600"/>
              <a:t>These expressions are applicable also to images formed via transmission of the illumination through a medium, such as a chest X-ray</a:t>
            </a:r>
            <a:endParaRPr sz="1600"/>
          </a:p>
          <a:p>
            <a:pPr indent="-204469" lvl="2" marL="1143000" rtl="0" algn="just">
              <a:lnSpc>
                <a:spcPct val="95000"/>
              </a:lnSpc>
              <a:spcBef>
                <a:spcPts val="0"/>
              </a:spcBef>
              <a:spcAft>
                <a:spcPts val="0"/>
              </a:spcAft>
              <a:buSzPts val="1600"/>
              <a:buChar char="▪"/>
            </a:pPr>
            <a:r>
              <a:rPr lang="en-US" sz="1600"/>
              <a:t>In this case, we would deal with a transmissivity instead of a reflectivity function, but the limits would be the same as in Eq. , and the image function formed would be modeled as the product in Eq.</a:t>
            </a:r>
            <a:endParaRPr sz="1600"/>
          </a:p>
          <a:p>
            <a:pPr indent="-204469" lvl="2" marL="1143000" rtl="0" algn="just">
              <a:lnSpc>
                <a:spcPct val="95000"/>
              </a:lnSpc>
              <a:spcBef>
                <a:spcPts val="0"/>
              </a:spcBef>
              <a:spcAft>
                <a:spcPts val="0"/>
              </a:spcAft>
              <a:buSzPts val="1600"/>
              <a:buChar char="▪"/>
            </a:pPr>
            <a:r>
              <a:rPr lang="en-US" sz="1600"/>
              <a:t>EXAMPLE 2.1 </a:t>
            </a:r>
            <a:endParaRPr sz="1600"/>
          </a:p>
          <a:p>
            <a:pPr indent="-191769" lvl="3" marL="1600200" rtl="0" algn="just">
              <a:lnSpc>
                <a:spcPct val="95000"/>
              </a:lnSpc>
              <a:spcBef>
                <a:spcPts val="0"/>
              </a:spcBef>
              <a:spcAft>
                <a:spcPts val="0"/>
              </a:spcAft>
              <a:buSzPts val="1400"/>
              <a:buChar char="▪"/>
            </a:pPr>
            <a:r>
              <a:rPr lang="en-US" sz="1400"/>
              <a:t>Some typical values of illumination and reflectance</a:t>
            </a:r>
            <a:endParaRPr sz="1400"/>
          </a:p>
          <a:p>
            <a:pPr indent="-191769" lvl="3" marL="1600200" rtl="0" algn="just">
              <a:lnSpc>
                <a:spcPct val="95000"/>
              </a:lnSpc>
              <a:spcBef>
                <a:spcPts val="0"/>
              </a:spcBef>
              <a:spcAft>
                <a:spcPts val="0"/>
              </a:spcAft>
              <a:buSzPts val="1400"/>
              <a:buChar char="▪"/>
            </a:pPr>
            <a:r>
              <a:rPr lang="en-US" sz="1400"/>
              <a:t>The following numerical quantities illustrate some typical values of illumination and reflectance for visible light</a:t>
            </a:r>
            <a:endParaRPr sz="1400"/>
          </a:p>
          <a:p>
            <a:pPr indent="-191769" lvl="3" marL="1600200" rtl="0" algn="just">
              <a:lnSpc>
                <a:spcPct val="95000"/>
              </a:lnSpc>
              <a:spcBef>
                <a:spcPts val="0"/>
              </a:spcBef>
              <a:spcAft>
                <a:spcPts val="0"/>
              </a:spcAft>
              <a:buSzPts val="1400"/>
              <a:buChar char="▪"/>
            </a:pPr>
            <a:r>
              <a:rPr lang="en-US" sz="1400"/>
              <a:t>On a clear day, the sun may produce in excess of 90,000 lm/m</a:t>
            </a:r>
            <a:r>
              <a:rPr baseline="30000" lang="en-US" sz="1400"/>
              <a:t>2 </a:t>
            </a:r>
            <a:r>
              <a:rPr lang="en-US" sz="1400"/>
              <a:t>of illumination on the surface of the earth</a:t>
            </a:r>
            <a:endParaRPr sz="1400"/>
          </a:p>
          <a:p>
            <a:pPr indent="-191769" lvl="3" marL="1600200" rtl="0" algn="just">
              <a:lnSpc>
                <a:spcPct val="95000"/>
              </a:lnSpc>
              <a:spcBef>
                <a:spcPts val="0"/>
              </a:spcBef>
              <a:spcAft>
                <a:spcPts val="0"/>
              </a:spcAft>
              <a:buSzPts val="1400"/>
              <a:buChar char="▪"/>
            </a:pPr>
            <a:r>
              <a:rPr lang="en-US" sz="1400"/>
              <a:t>This value decreases to less than 10,000 lm/m</a:t>
            </a:r>
            <a:r>
              <a:rPr baseline="30000" lang="en-US" sz="1400"/>
              <a:t>2</a:t>
            </a:r>
            <a:r>
              <a:rPr lang="en-US" sz="1400"/>
              <a:t> on a cloudy day</a:t>
            </a:r>
            <a:endParaRPr sz="1400"/>
          </a:p>
        </p:txBody>
      </p:sp>
      <p:sp>
        <p:nvSpPr>
          <p:cNvPr id="941" name="Google Shape;941;ge4d1abe807_0_132"/>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942" name="Google Shape;942;ge4d1abe807_0_132"/>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43" name="Google Shape;943;ge4d1abe807_0_132"/>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ge4d1abe807_0_143"/>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949" name="Google Shape;949;ge4d1abe807_0_143"/>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lnSpcReduction="10000"/>
          </a:bodyPr>
          <a:lstStyle/>
          <a:p>
            <a:pPr indent="-229870" lvl="0" marL="228600" rtl="0" algn="just">
              <a:spcBef>
                <a:spcPts val="500"/>
              </a:spcBef>
              <a:spcAft>
                <a:spcPts val="0"/>
              </a:spcAft>
              <a:buSzPts val="2000"/>
              <a:buFont typeface="Rockwell"/>
              <a:buChar char="▪"/>
            </a:pPr>
            <a:r>
              <a:rPr b="1" lang="en-US" sz="2000"/>
              <a:t>Image Sensing and Acquisition </a:t>
            </a:r>
            <a:endParaRPr b="1" sz="2400"/>
          </a:p>
          <a:p>
            <a:pPr indent="-217169" lvl="1" marL="685800" rtl="0" algn="l">
              <a:lnSpc>
                <a:spcPct val="115000"/>
              </a:lnSpc>
              <a:spcBef>
                <a:spcPts val="0"/>
              </a:spcBef>
              <a:spcAft>
                <a:spcPts val="0"/>
              </a:spcAft>
              <a:buSzPts val="1800"/>
              <a:buFont typeface="Rockwell"/>
              <a:buChar char="▪"/>
            </a:pPr>
            <a:r>
              <a:rPr b="1" lang="en-US" sz="1800"/>
              <a:t>A Simple Image Formation Model</a:t>
            </a:r>
            <a:endParaRPr b="1" sz="1800"/>
          </a:p>
          <a:p>
            <a:pPr indent="-217169" lvl="2" marL="1143000" rtl="0" algn="just">
              <a:lnSpc>
                <a:spcPct val="95000"/>
              </a:lnSpc>
              <a:spcBef>
                <a:spcPts val="0"/>
              </a:spcBef>
              <a:spcAft>
                <a:spcPts val="0"/>
              </a:spcAft>
              <a:buSzPts val="1800"/>
              <a:buChar char="▪"/>
            </a:pPr>
            <a:r>
              <a:rPr lang="en-US" sz="1600"/>
              <a:t>EXAMPLE 2.1</a:t>
            </a:r>
            <a:endParaRPr b="1" sz="1800"/>
          </a:p>
          <a:p>
            <a:pPr indent="-191769" lvl="3" marL="1600200" rtl="0" algn="just">
              <a:lnSpc>
                <a:spcPct val="95000"/>
              </a:lnSpc>
              <a:spcBef>
                <a:spcPts val="0"/>
              </a:spcBef>
              <a:spcAft>
                <a:spcPts val="0"/>
              </a:spcAft>
              <a:buSzPts val="1400"/>
              <a:buChar char="▪"/>
            </a:pPr>
            <a:r>
              <a:rPr lang="en-US" sz="1400"/>
              <a:t>On a clear evening, a full moon yields about 0.1 lm/m</a:t>
            </a:r>
            <a:r>
              <a:rPr baseline="30000" lang="en-US" sz="1400"/>
              <a:t>2 </a:t>
            </a:r>
            <a:r>
              <a:rPr lang="en-US" sz="1400"/>
              <a:t>of illumination</a:t>
            </a:r>
            <a:endParaRPr sz="1400"/>
          </a:p>
          <a:p>
            <a:pPr indent="-191769" lvl="3" marL="1600200" rtl="0" algn="just">
              <a:lnSpc>
                <a:spcPct val="95000"/>
              </a:lnSpc>
              <a:spcBef>
                <a:spcPts val="0"/>
              </a:spcBef>
              <a:spcAft>
                <a:spcPts val="0"/>
              </a:spcAft>
              <a:buSzPts val="1400"/>
              <a:buChar char="▪"/>
            </a:pPr>
            <a:r>
              <a:rPr lang="en-US" sz="1400"/>
              <a:t>The typical illumination level in a commercial office is about 1,000 lm/m</a:t>
            </a:r>
            <a:r>
              <a:rPr baseline="30000" lang="en-US" sz="1400"/>
              <a:t>2</a:t>
            </a:r>
            <a:endParaRPr baseline="30000" sz="1400"/>
          </a:p>
          <a:p>
            <a:pPr indent="-191769" lvl="3" marL="1600200" rtl="0" algn="just">
              <a:lnSpc>
                <a:spcPct val="95000"/>
              </a:lnSpc>
              <a:spcBef>
                <a:spcPts val="0"/>
              </a:spcBef>
              <a:spcAft>
                <a:spcPts val="0"/>
              </a:spcAft>
              <a:buSzPts val="1400"/>
              <a:buChar char="▪"/>
            </a:pPr>
            <a:r>
              <a:rPr lang="en-US" sz="1400"/>
              <a:t>Similarly, the following are typical values of r(x, y): 0.01 for black velvet, 0.65 for stainless steel, 0.80 for flat-white wall paint, 0.90 for silver-plated metal, and 0.93 for snow</a:t>
            </a:r>
            <a:endParaRPr sz="1400"/>
          </a:p>
          <a:p>
            <a:pPr indent="-204469" lvl="2" marL="1143000" rtl="0" algn="just">
              <a:lnSpc>
                <a:spcPct val="95000"/>
              </a:lnSpc>
              <a:spcBef>
                <a:spcPts val="0"/>
              </a:spcBef>
              <a:spcAft>
                <a:spcPts val="0"/>
              </a:spcAft>
              <a:buSzPts val="1600"/>
              <a:buChar char="▪"/>
            </a:pPr>
            <a:r>
              <a:rPr lang="en-US" sz="1600"/>
              <a:t>Let the intensity (gray level) of a monochrome image at any coordinates (x, y) be denoted by l = f (x, y) </a:t>
            </a:r>
            <a:endParaRPr sz="1600"/>
          </a:p>
          <a:p>
            <a:pPr indent="-204469" lvl="2" marL="1143000" rtl="0" algn="just">
              <a:lnSpc>
                <a:spcPct val="95000"/>
              </a:lnSpc>
              <a:spcBef>
                <a:spcPts val="0"/>
              </a:spcBef>
              <a:spcAft>
                <a:spcPts val="0"/>
              </a:spcAft>
              <a:buSzPts val="1600"/>
              <a:buChar char="▪"/>
            </a:pPr>
            <a:r>
              <a:rPr lang="en-US" sz="1600"/>
              <a:t>From Eqs. it is evident that l lies in the range            L</a:t>
            </a:r>
            <a:r>
              <a:rPr baseline="-25000" lang="en-US" sz="1600"/>
              <a:t>min  </a:t>
            </a:r>
            <a:r>
              <a:rPr lang="en-US" sz="1600"/>
              <a:t>≤  l  ≤  L</a:t>
            </a:r>
            <a:r>
              <a:rPr baseline="-25000" lang="en-US" sz="1600"/>
              <a:t>max                                          </a:t>
            </a:r>
            <a:endParaRPr baseline="-25000" sz="1600"/>
          </a:p>
          <a:p>
            <a:pPr indent="-204469" lvl="2" marL="1143000" rtl="0" algn="just">
              <a:lnSpc>
                <a:spcPct val="95000"/>
              </a:lnSpc>
              <a:spcBef>
                <a:spcPts val="0"/>
              </a:spcBef>
              <a:spcAft>
                <a:spcPts val="0"/>
              </a:spcAft>
              <a:buSzPts val="1600"/>
              <a:buChar char="▪"/>
            </a:pPr>
            <a:r>
              <a:rPr lang="en-US" sz="1600"/>
              <a:t>In theory, the requirement on L</a:t>
            </a:r>
            <a:r>
              <a:rPr baseline="-25000" lang="en-US" sz="1600"/>
              <a:t>min </a:t>
            </a:r>
            <a:r>
              <a:rPr lang="en-US" sz="1600"/>
              <a:t> is that it be nonnegative, and on L</a:t>
            </a:r>
            <a:r>
              <a:rPr baseline="-25000" lang="en-US" sz="1600"/>
              <a:t>max    </a:t>
            </a:r>
            <a:r>
              <a:rPr lang="en-US" sz="1600"/>
              <a:t> that i be finite. </a:t>
            </a:r>
            <a:endParaRPr sz="1600"/>
          </a:p>
          <a:p>
            <a:pPr indent="-204469" lvl="2" marL="1143000" rtl="0" algn="just">
              <a:lnSpc>
                <a:spcPct val="95000"/>
              </a:lnSpc>
              <a:spcBef>
                <a:spcPts val="0"/>
              </a:spcBef>
              <a:spcAft>
                <a:spcPts val="0"/>
              </a:spcAft>
              <a:buSzPts val="1600"/>
              <a:buChar char="▪"/>
            </a:pPr>
            <a:r>
              <a:rPr lang="en-US" sz="1600"/>
              <a:t>In practice, L</a:t>
            </a:r>
            <a:r>
              <a:rPr baseline="-25000" lang="en-US" sz="1600"/>
              <a:t>min</a:t>
            </a:r>
            <a:r>
              <a:rPr lang="en-US" sz="1600"/>
              <a:t> = i</a:t>
            </a:r>
            <a:r>
              <a:rPr baseline="-25000" lang="en-US" sz="1600"/>
              <a:t>min</a:t>
            </a:r>
            <a:r>
              <a:rPr lang="en-US" sz="1600"/>
              <a:t> r</a:t>
            </a:r>
            <a:r>
              <a:rPr baseline="-25000" lang="en-US" sz="1600"/>
              <a:t>min</a:t>
            </a:r>
            <a:r>
              <a:rPr lang="en-US" sz="1600"/>
              <a:t> and L</a:t>
            </a:r>
            <a:r>
              <a:rPr baseline="-25000" lang="en-US" sz="1600"/>
              <a:t>max</a:t>
            </a:r>
            <a:r>
              <a:rPr lang="en-US" sz="1600"/>
              <a:t> = i</a:t>
            </a:r>
            <a:r>
              <a:rPr baseline="-25000" lang="en-US" sz="1600"/>
              <a:t>max </a:t>
            </a:r>
            <a:r>
              <a:rPr lang="en-US" sz="1600"/>
              <a:t>r</a:t>
            </a:r>
            <a:r>
              <a:rPr baseline="-25000" lang="en-US" sz="1600"/>
              <a:t>max</a:t>
            </a:r>
            <a:r>
              <a:rPr lang="en-US" sz="1600"/>
              <a:t> </a:t>
            </a:r>
            <a:endParaRPr sz="1600"/>
          </a:p>
          <a:p>
            <a:pPr indent="-204469" lvl="2" marL="1143000" rtl="0" algn="just">
              <a:lnSpc>
                <a:spcPct val="95000"/>
              </a:lnSpc>
              <a:spcBef>
                <a:spcPts val="0"/>
              </a:spcBef>
              <a:spcAft>
                <a:spcPts val="0"/>
              </a:spcAft>
              <a:buSzPts val="1600"/>
              <a:buChar char="▪"/>
            </a:pPr>
            <a:r>
              <a:rPr lang="en-US" sz="1600"/>
              <a:t>From Example 2.1, using average office illumination and reflectance values as guidelines, we may expect L</a:t>
            </a:r>
            <a:r>
              <a:rPr baseline="-25000" lang="en-US" sz="1600"/>
              <a:t>min</a:t>
            </a:r>
            <a:r>
              <a:rPr lang="en-US" sz="1600"/>
              <a:t> ≈ 10 and L</a:t>
            </a:r>
            <a:r>
              <a:rPr baseline="-25000" lang="en-US" sz="1600"/>
              <a:t>max</a:t>
            </a:r>
            <a:r>
              <a:rPr lang="en-US" sz="1600"/>
              <a:t> ≈ 1000 to be typical indoor values in the absence of additional illumination</a:t>
            </a:r>
            <a:endParaRPr sz="1600"/>
          </a:p>
        </p:txBody>
      </p:sp>
      <p:sp>
        <p:nvSpPr>
          <p:cNvPr id="950" name="Google Shape;950;ge4d1abe807_0_143"/>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951" name="Google Shape;951;ge4d1abe807_0_143"/>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52" name="Google Shape;952;ge4d1abe807_0_143"/>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ge4d1abe807_0_158"/>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958" name="Google Shape;958;ge4d1abe807_0_158"/>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a:bodyPr>
          <a:lstStyle/>
          <a:p>
            <a:pPr indent="-229870" lvl="0" marL="228600" rtl="0" algn="just">
              <a:spcBef>
                <a:spcPts val="500"/>
              </a:spcBef>
              <a:spcAft>
                <a:spcPts val="0"/>
              </a:spcAft>
              <a:buSzPts val="2000"/>
              <a:buFont typeface="Rockwell"/>
              <a:buChar char="▪"/>
            </a:pPr>
            <a:r>
              <a:rPr b="1" lang="en-US" sz="2000"/>
              <a:t>Image Sensing and Acquisition </a:t>
            </a:r>
            <a:endParaRPr b="1" sz="2400"/>
          </a:p>
          <a:p>
            <a:pPr indent="-217169" lvl="1" marL="685800" rtl="0" algn="l">
              <a:lnSpc>
                <a:spcPct val="115000"/>
              </a:lnSpc>
              <a:spcBef>
                <a:spcPts val="0"/>
              </a:spcBef>
              <a:spcAft>
                <a:spcPts val="0"/>
              </a:spcAft>
              <a:buSzPts val="1800"/>
              <a:buFont typeface="Rockwell"/>
              <a:buChar char="▪"/>
            </a:pPr>
            <a:r>
              <a:rPr b="1" lang="en-US" sz="1800"/>
              <a:t>A Simple Image Formation Model</a:t>
            </a:r>
            <a:endParaRPr sz="1600"/>
          </a:p>
          <a:p>
            <a:pPr indent="-204469" lvl="2" marL="1143000" rtl="0" algn="just">
              <a:lnSpc>
                <a:spcPct val="95000"/>
              </a:lnSpc>
              <a:spcBef>
                <a:spcPts val="0"/>
              </a:spcBef>
              <a:spcAft>
                <a:spcPts val="0"/>
              </a:spcAft>
              <a:buSzPts val="1600"/>
              <a:buChar char="▪"/>
            </a:pPr>
            <a:r>
              <a:rPr lang="en-US" sz="1600"/>
              <a:t>The units of these quantities are lum/m</a:t>
            </a:r>
            <a:r>
              <a:rPr baseline="30000" lang="en-US" sz="1600"/>
              <a:t>2</a:t>
            </a:r>
            <a:endParaRPr baseline="30000" sz="1600"/>
          </a:p>
          <a:p>
            <a:pPr indent="-204469" lvl="2" marL="1143000" rtl="0" algn="just">
              <a:lnSpc>
                <a:spcPct val="95000"/>
              </a:lnSpc>
              <a:spcBef>
                <a:spcPts val="0"/>
              </a:spcBef>
              <a:spcAft>
                <a:spcPts val="0"/>
              </a:spcAft>
              <a:buSzPts val="1600"/>
              <a:buChar char="▪"/>
            </a:pPr>
            <a:r>
              <a:rPr lang="en-US" sz="1600"/>
              <a:t>However, actual units seldom are of interest, except in cases where photometric measurements are being performed</a:t>
            </a:r>
            <a:endParaRPr sz="1600"/>
          </a:p>
          <a:p>
            <a:pPr indent="-204469" lvl="2" marL="1143000" rtl="0" algn="just">
              <a:lnSpc>
                <a:spcPct val="95000"/>
              </a:lnSpc>
              <a:spcBef>
                <a:spcPts val="0"/>
              </a:spcBef>
              <a:spcAft>
                <a:spcPts val="0"/>
              </a:spcAft>
              <a:buSzPts val="1600"/>
              <a:buChar char="▪"/>
            </a:pPr>
            <a:r>
              <a:rPr lang="en-US" sz="1600"/>
              <a:t>The interval [L</a:t>
            </a:r>
            <a:r>
              <a:rPr baseline="-25000" lang="en-US" sz="1600"/>
              <a:t>min</a:t>
            </a:r>
            <a:r>
              <a:rPr lang="en-US" sz="1600"/>
              <a:t> ,L</a:t>
            </a:r>
            <a:r>
              <a:rPr baseline="-25000" lang="en-US" sz="1600"/>
              <a:t>max</a:t>
            </a:r>
            <a:r>
              <a:rPr lang="en-US" sz="1600"/>
              <a:t> ] is called the intensity (or gray) scale</a:t>
            </a:r>
            <a:endParaRPr sz="1600"/>
          </a:p>
          <a:p>
            <a:pPr indent="-204469" lvl="2" marL="1143000" rtl="0" algn="just">
              <a:lnSpc>
                <a:spcPct val="95000"/>
              </a:lnSpc>
              <a:spcBef>
                <a:spcPts val="0"/>
              </a:spcBef>
              <a:spcAft>
                <a:spcPts val="0"/>
              </a:spcAft>
              <a:buSzPts val="1600"/>
              <a:buChar char="▪"/>
            </a:pPr>
            <a:r>
              <a:rPr lang="en-US" sz="1600"/>
              <a:t>Common practice is to shift this interval numerically to the interval [0, 1], or [0, C], where l = 0 is considered black and l = 1 (or C) is considered white on the scale</a:t>
            </a:r>
            <a:endParaRPr sz="1600"/>
          </a:p>
          <a:p>
            <a:pPr indent="-204469" lvl="2" marL="1143000" rtl="0" algn="just">
              <a:lnSpc>
                <a:spcPct val="95000"/>
              </a:lnSpc>
              <a:spcBef>
                <a:spcPts val="0"/>
              </a:spcBef>
              <a:spcAft>
                <a:spcPts val="0"/>
              </a:spcAft>
              <a:buSzPts val="1600"/>
              <a:buChar char="▪"/>
            </a:pPr>
            <a:r>
              <a:rPr lang="en-US" sz="1600"/>
              <a:t>All intermediate values are shades of gray varying from black to white</a:t>
            </a:r>
            <a:endParaRPr sz="1600"/>
          </a:p>
        </p:txBody>
      </p:sp>
      <p:sp>
        <p:nvSpPr>
          <p:cNvPr id="959" name="Google Shape;959;ge4d1abe807_0_158"/>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960" name="Google Shape;960;ge4d1abe807_0_158"/>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61" name="Google Shape;961;ge4d1abe807_0_158"/>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ge3049751da_0_0"/>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967" name="Google Shape;967;ge3049751da_0_0"/>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a:bodyPr>
          <a:lstStyle/>
          <a:p>
            <a:pPr indent="-229870" lvl="0" marL="228600" rtl="0" algn="just">
              <a:spcBef>
                <a:spcPts val="500"/>
              </a:spcBef>
              <a:spcAft>
                <a:spcPts val="0"/>
              </a:spcAft>
              <a:buSzPts val="2000"/>
              <a:buFont typeface="Rockwell"/>
              <a:buChar char="▪"/>
            </a:pPr>
            <a:r>
              <a:rPr b="1" lang="en-US" sz="2000"/>
              <a:t>Image Sampling and Quantization </a:t>
            </a:r>
            <a:endParaRPr b="1" sz="2000"/>
          </a:p>
          <a:p>
            <a:pPr indent="-217169" lvl="1" marL="685800" rtl="0" algn="l">
              <a:lnSpc>
                <a:spcPct val="115000"/>
              </a:lnSpc>
              <a:spcBef>
                <a:spcPts val="0"/>
              </a:spcBef>
              <a:spcAft>
                <a:spcPts val="0"/>
              </a:spcAft>
              <a:buSzPts val="1800"/>
              <a:buFont typeface="Rockwell"/>
              <a:buChar char="▪"/>
            </a:pPr>
            <a:r>
              <a:rPr b="1" lang="en-US" sz="1800"/>
              <a:t>Done</a:t>
            </a:r>
            <a:endParaRPr sz="1600"/>
          </a:p>
          <a:p>
            <a:pPr indent="-204469" lvl="2" marL="1143000" rtl="0" algn="just">
              <a:lnSpc>
                <a:spcPct val="95000"/>
              </a:lnSpc>
              <a:spcBef>
                <a:spcPts val="0"/>
              </a:spcBef>
              <a:spcAft>
                <a:spcPts val="0"/>
              </a:spcAft>
              <a:buSzPts val="1600"/>
              <a:buChar char="▪"/>
            </a:pPr>
            <a:r>
              <a:rPr lang="en-US" sz="1600"/>
              <a:t>T</a:t>
            </a:r>
            <a:r>
              <a:rPr lang="en-US" sz="1600"/>
              <a:t>o generate digital images from sensed data</a:t>
            </a:r>
            <a:endParaRPr sz="1600"/>
          </a:p>
          <a:p>
            <a:pPr indent="-204469" lvl="2" marL="1143000" rtl="0" algn="just">
              <a:lnSpc>
                <a:spcPct val="95000"/>
              </a:lnSpc>
              <a:spcBef>
                <a:spcPts val="0"/>
              </a:spcBef>
              <a:spcAft>
                <a:spcPts val="0"/>
              </a:spcAft>
              <a:buSzPts val="1600"/>
              <a:buChar char="▪"/>
            </a:pPr>
            <a:r>
              <a:rPr lang="en-US" sz="1600"/>
              <a:t>The output of most sensors is a continuous voltage waveform whose amplitude and spatial behavior are related to the physical phenomenon being sensed</a:t>
            </a:r>
            <a:endParaRPr sz="1600"/>
          </a:p>
          <a:p>
            <a:pPr indent="-217169" lvl="1" marL="685800" rtl="0" algn="just">
              <a:lnSpc>
                <a:spcPct val="95000"/>
              </a:lnSpc>
              <a:spcBef>
                <a:spcPts val="0"/>
              </a:spcBef>
              <a:spcAft>
                <a:spcPts val="0"/>
              </a:spcAft>
              <a:buSzPts val="1800"/>
              <a:buChar char="▪"/>
            </a:pPr>
            <a:r>
              <a:rPr b="1" lang="en-US" sz="1800"/>
              <a:t>Sampling and Quantization</a:t>
            </a:r>
            <a:endParaRPr b="1" sz="1800"/>
          </a:p>
          <a:p>
            <a:pPr indent="-204469" lvl="2" marL="1143000" rtl="0" algn="just">
              <a:lnSpc>
                <a:spcPct val="95000"/>
              </a:lnSpc>
              <a:spcBef>
                <a:spcPts val="0"/>
              </a:spcBef>
              <a:spcAft>
                <a:spcPts val="0"/>
              </a:spcAft>
              <a:buSzPts val="1600"/>
              <a:buChar char="▪"/>
            </a:pPr>
            <a:r>
              <a:rPr lang="en-US" sz="1600"/>
              <a:t>To create a digital image, we need to convert the continuous sensed data into a digital format</a:t>
            </a:r>
            <a:endParaRPr sz="1600"/>
          </a:p>
          <a:p>
            <a:pPr indent="-217169" lvl="1" marL="685800" rtl="0" algn="just">
              <a:lnSpc>
                <a:spcPct val="95000"/>
              </a:lnSpc>
              <a:spcBef>
                <a:spcPts val="0"/>
              </a:spcBef>
              <a:spcAft>
                <a:spcPts val="0"/>
              </a:spcAft>
              <a:buSzPts val="1800"/>
              <a:buChar char="▪"/>
            </a:pPr>
            <a:r>
              <a:rPr b="1" lang="en-US" sz="1800"/>
              <a:t>Basic Concepts</a:t>
            </a:r>
            <a:endParaRPr b="1" sz="1800"/>
          </a:p>
          <a:p>
            <a:pPr indent="-204469" lvl="2" marL="1143000" rtl="0" algn="just">
              <a:lnSpc>
                <a:spcPct val="95000"/>
              </a:lnSpc>
              <a:spcBef>
                <a:spcPts val="0"/>
              </a:spcBef>
              <a:spcAft>
                <a:spcPts val="0"/>
              </a:spcAft>
              <a:buSzPts val="1600"/>
              <a:buChar char="▪"/>
            </a:pPr>
            <a:r>
              <a:rPr lang="en-US" sz="1600"/>
              <a:t>Figure 2.16(a) shows a continuous image f that we want to convert to digital form</a:t>
            </a:r>
            <a:endParaRPr sz="1600"/>
          </a:p>
          <a:p>
            <a:pPr indent="-204469" lvl="2" marL="1143000" rtl="0" algn="just">
              <a:lnSpc>
                <a:spcPct val="95000"/>
              </a:lnSpc>
              <a:spcBef>
                <a:spcPts val="0"/>
              </a:spcBef>
              <a:spcAft>
                <a:spcPts val="0"/>
              </a:spcAft>
              <a:buSzPts val="1600"/>
              <a:buChar char="▪"/>
            </a:pPr>
            <a:r>
              <a:rPr lang="en-US" sz="1600"/>
              <a:t>An image may be continuous with respect to the x- and y-coordinates, and also in amplitude</a:t>
            </a:r>
            <a:endParaRPr sz="1600"/>
          </a:p>
          <a:p>
            <a:pPr indent="-204469" lvl="2" marL="1143000" rtl="0" algn="just">
              <a:lnSpc>
                <a:spcPct val="95000"/>
              </a:lnSpc>
              <a:spcBef>
                <a:spcPts val="0"/>
              </a:spcBef>
              <a:spcAft>
                <a:spcPts val="0"/>
              </a:spcAft>
              <a:buSzPts val="1600"/>
              <a:buChar char="▪"/>
            </a:pPr>
            <a:r>
              <a:rPr lang="en-US" sz="1600"/>
              <a:t>To digitize it, we have to sample the function in both coordinates and also in amplitude</a:t>
            </a:r>
            <a:endParaRPr sz="1600"/>
          </a:p>
          <a:p>
            <a:pPr indent="-204469" lvl="2" marL="1143000" rtl="0" algn="just">
              <a:lnSpc>
                <a:spcPct val="95000"/>
              </a:lnSpc>
              <a:spcBef>
                <a:spcPts val="0"/>
              </a:spcBef>
              <a:spcAft>
                <a:spcPts val="0"/>
              </a:spcAft>
              <a:buSzPts val="1600"/>
              <a:buChar char="▪"/>
            </a:pPr>
            <a:r>
              <a:rPr i="1" lang="en-US" sz="1600"/>
              <a:t>Sampling</a:t>
            </a:r>
            <a:endParaRPr i="1" sz="1600"/>
          </a:p>
          <a:p>
            <a:pPr indent="-191769" lvl="3" marL="1600200" rtl="0" algn="just">
              <a:lnSpc>
                <a:spcPct val="95000"/>
              </a:lnSpc>
              <a:spcBef>
                <a:spcPts val="0"/>
              </a:spcBef>
              <a:spcAft>
                <a:spcPts val="0"/>
              </a:spcAft>
              <a:buSzPts val="1400"/>
              <a:buChar char="▪"/>
            </a:pPr>
            <a:r>
              <a:rPr i="1" lang="en-US" sz="1400"/>
              <a:t>Digitizing the coordinate values </a:t>
            </a:r>
            <a:endParaRPr i="1" sz="1400"/>
          </a:p>
          <a:p>
            <a:pPr indent="-204469" lvl="2" marL="1143000" rtl="0" algn="just">
              <a:lnSpc>
                <a:spcPct val="95000"/>
              </a:lnSpc>
              <a:spcBef>
                <a:spcPts val="0"/>
              </a:spcBef>
              <a:spcAft>
                <a:spcPts val="0"/>
              </a:spcAft>
              <a:buSzPts val="1600"/>
              <a:buChar char="▪"/>
            </a:pPr>
            <a:r>
              <a:rPr i="1" lang="en-US" sz="1600"/>
              <a:t>Quantization</a:t>
            </a:r>
            <a:endParaRPr i="1" sz="1600"/>
          </a:p>
          <a:p>
            <a:pPr indent="-191769" lvl="3" marL="1600200" rtl="0" algn="just">
              <a:lnSpc>
                <a:spcPct val="95000"/>
              </a:lnSpc>
              <a:spcBef>
                <a:spcPts val="0"/>
              </a:spcBef>
              <a:spcAft>
                <a:spcPts val="0"/>
              </a:spcAft>
              <a:buSzPts val="1400"/>
              <a:buChar char="▪"/>
            </a:pPr>
            <a:r>
              <a:rPr i="1" lang="en-US" sz="1400"/>
              <a:t>Digitizing the amplitude values </a:t>
            </a:r>
            <a:endParaRPr i="1" sz="1400"/>
          </a:p>
        </p:txBody>
      </p:sp>
      <p:sp>
        <p:nvSpPr>
          <p:cNvPr id="968" name="Google Shape;968;ge3049751da_0_0"/>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969" name="Google Shape;969;ge3049751da_0_0"/>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70" name="Google Shape;970;ge3049751da_0_0"/>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7"/>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397" name="Google Shape;397;p7"/>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228600" lvl="0" marL="228600" rtl="0" algn="just">
              <a:lnSpc>
                <a:spcPct val="120000"/>
              </a:lnSpc>
              <a:spcBef>
                <a:spcPts val="0"/>
              </a:spcBef>
              <a:spcAft>
                <a:spcPts val="0"/>
              </a:spcAft>
              <a:buSzPts val="2200"/>
              <a:buChar char="▪"/>
            </a:pPr>
            <a:r>
              <a:rPr b="1" lang="en-US" sz="2000">
                <a:solidFill>
                  <a:srgbClr val="000000"/>
                </a:solidFill>
              </a:rPr>
              <a:t>What is Digital Image Processing?</a:t>
            </a:r>
            <a:r>
              <a:rPr b="1" i="0" lang="en-US" sz="2000" u="none" strike="noStrike">
                <a:solidFill>
                  <a:srgbClr val="000000"/>
                </a:solidFill>
              </a:rPr>
              <a:t> </a:t>
            </a:r>
            <a:endParaRPr b="1" sz="2000">
              <a:solidFill>
                <a:srgbClr val="000000"/>
              </a:solidFill>
            </a:endParaRPr>
          </a:p>
          <a:p>
            <a:pPr indent="-228600" lvl="2" marL="685800" rtl="0" algn="just">
              <a:lnSpc>
                <a:spcPct val="140000"/>
              </a:lnSpc>
              <a:spcBef>
                <a:spcPts val="1000"/>
              </a:spcBef>
              <a:spcAft>
                <a:spcPts val="0"/>
              </a:spcAft>
              <a:buSzPts val="1980"/>
              <a:buChar char="▪"/>
            </a:pPr>
            <a:r>
              <a:rPr lang="en-US" sz="1800">
                <a:solidFill>
                  <a:srgbClr val="000000"/>
                </a:solidFill>
              </a:rPr>
              <a:t>Digital Image Processing</a:t>
            </a:r>
            <a:endParaRPr/>
          </a:p>
          <a:p>
            <a:pPr indent="-228600" lvl="3" marL="1143000" rtl="0" algn="just">
              <a:lnSpc>
                <a:spcPct val="130000"/>
              </a:lnSpc>
              <a:spcBef>
                <a:spcPts val="1000"/>
              </a:spcBef>
              <a:spcAft>
                <a:spcPts val="0"/>
              </a:spcAft>
              <a:buSzPts val="1760"/>
              <a:buChar char="▪"/>
            </a:pPr>
            <a:r>
              <a:rPr lang="en-US" sz="1600">
                <a:solidFill>
                  <a:srgbClr val="000000"/>
                </a:solidFill>
              </a:rPr>
              <a:t>Mid Level Processes </a:t>
            </a:r>
            <a:endParaRPr/>
          </a:p>
          <a:p>
            <a:pPr indent="-228600" lvl="4" marL="1600200" rtl="0" algn="just">
              <a:lnSpc>
                <a:spcPct val="130000"/>
              </a:lnSpc>
              <a:spcBef>
                <a:spcPts val="1000"/>
              </a:spcBef>
              <a:spcAft>
                <a:spcPts val="0"/>
              </a:spcAft>
              <a:buSzPts val="1540"/>
              <a:buChar char="▪"/>
            </a:pPr>
            <a:r>
              <a:rPr lang="en-US" sz="1400">
                <a:solidFill>
                  <a:srgbClr val="000000"/>
                </a:solidFill>
              </a:rPr>
              <a:t>Involves tasks such as segmentation (partitioning an image into regions or objects)</a:t>
            </a:r>
            <a:endParaRPr/>
          </a:p>
          <a:p>
            <a:pPr indent="-228600" lvl="4" marL="1600200" rtl="0" algn="just">
              <a:lnSpc>
                <a:spcPct val="130000"/>
              </a:lnSpc>
              <a:spcBef>
                <a:spcPts val="1000"/>
              </a:spcBef>
              <a:spcAft>
                <a:spcPts val="0"/>
              </a:spcAft>
              <a:buSzPts val="1540"/>
              <a:buChar char="▪"/>
            </a:pPr>
            <a:r>
              <a:rPr lang="en-US" sz="1400">
                <a:solidFill>
                  <a:srgbClr val="000000"/>
                </a:solidFill>
              </a:rPr>
              <a:t>Description of those objects to reduce them to a form suitable for computer processing</a:t>
            </a:r>
            <a:endParaRPr/>
          </a:p>
          <a:p>
            <a:pPr indent="-228600" lvl="4" marL="1600200" rtl="0" algn="just">
              <a:lnSpc>
                <a:spcPct val="130000"/>
              </a:lnSpc>
              <a:spcBef>
                <a:spcPts val="1000"/>
              </a:spcBef>
              <a:spcAft>
                <a:spcPts val="0"/>
              </a:spcAft>
              <a:buSzPts val="1540"/>
              <a:buChar char="▪"/>
            </a:pPr>
            <a:r>
              <a:rPr lang="en-US" sz="1400">
                <a:solidFill>
                  <a:srgbClr val="000000"/>
                </a:solidFill>
              </a:rPr>
              <a:t>Classification (recognition) of individual objects</a:t>
            </a:r>
            <a:endParaRPr/>
          </a:p>
          <a:p>
            <a:pPr indent="-228600" lvl="4" marL="1600200" rtl="0" algn="just">
              <a:lnSpc>
                <a:spcPct val="130000"/>
              </a:lnSpc>
              <a:spcBef>
                <a:spcPts val="1000"/>
              </a:spcBef>
              <a:spcAft>
                <a:spcPts val="0"/>
              </a:spcAft>
              <a:buSzPts val="1540"/>
              <a:buChar char="▪"/>
            </a:pPr>
            <a:r>
              <a:rPr lang="en-US" sz="1400">
                <a:solidFill>
                  <a:srgbClr val="000000"/>
                </a:solidFill>
              </a:rPr>
              <a:t>Characterized by the fact that its inputs generally are images, but its outputs are attributes extracted from those images (e.g., edges, contours, and the identity of individual objects)</a:t>
            </a:r>
            <a:endParaRPr/>
          </a:p>
        </p:txBody>
      </p:sp>
      <p:sp>
        <p:nvSpPr>
          <p:cNvPr id="398" name="Google Shape;398;p7"/>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399" name="Google Shape;399;p7"/>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0" name="Google Shape;400;p7"/>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ge3049751da_0_12"/>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976" name="Google Shape;976;ge3049751da_0_12"/>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977" name="Google Shape;977;ge3049751da_0_12"/>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78" name="Google Shape;978;ge3049751da_0_12"/>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pic>
        <p:nvPicPr>
          <p:cNvPr id="979" name="Google Shape;979;ge3049751da_0_12"/>
          <p:cNvPicPr preferRelativeResize="0"/>
          <p:nvPr/>
        </p:nvPicPr>
        <p:blipFill>
          <a:blip r:embed="rId3">
            <a:alphaModFix/>
          </a:blip>
          <a:stretch>
            <a:fillRect/>
          </a:stretch>
        </p:blipFill>
        <p:spPr>
          <a:xfrm>
            <a:off x="4584181" y="1066790"/>
            <a:ext cx="7499669" cy="473365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ge3049751da_0_21"/>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985" name="Google Shape;985;ge3049751da_0_21"/>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a:bodyPr>
          <a:lstStyle/>
          <a:p>
            <a:pPr indent="-229870" lvl="0" marL="228600" rtl="0" algn="just">
              <a:spcBef>
                <a:spcPts val="500"/>
              </a:spcBef>
              <a:spcAft>
                <a:spcPts val="0"/>
              </a:spcAft>
              <a:buSzPts val="2000"/>
              <a:buFont typeface="Rockwell"/>
              <a:buChar char="▪"/>
            </a:pPr>
            <a:r>
              <a:rPr b="1" lang="en-US" sz="2000"/>
              <a:t>Image Sampling and Quantization </a:t>
            </a:r>
            <a:endParaRPr b="1" sz="2000"/>
          </a:p>
          <a:p>
            <a:pPr indent="-217169" lvl="1" marL="685800" rtl="0" algn="just">
              <a:lnSpc>
                <a:spcPct val="95000"/>
              </a:lnSpc>
              <a:spcBef>
                <a:spcPts val="0"/>
              </a:spcBef>
              <a:spcAft>
                <a:spcPts val="0"/>
              </a:spcAft>
              <a:buSzPts val="1800"/>
              <a:buChar char="▪"/>
            </a:pPr>
            <a:r>
              <a:rPr b="1" lang="en-US" sz="1800"/>
              <a:t>Basic Concepts</a:t>
            </a:r>
            <a:endParaRPr b="1" sz="1800"/>
          </a:p>
          <a:p>
            <a:pPr indent="-204469" lvl="2" marL="1143000" rtl="0" algn="just">
              <a:lnSpc>
                <a:spcPct val="95000"/>
              </a:lnSpc>
              <a:spcBef>
                <a:spcPts val="0"/>
              </a:spcBef>
              <a:spcAft>
                <a:spcPts val="0"/>
              </a:spcAft>
              <a:buSzPts val="1600"/>
              <a:buChar char="▪"/>
            </a:pPr>
            <a:r>
              <a:rPr lang="en-US" sz="1600"/>
              <a:t>Fig. 2.16(b)</a:t>
            </a:r>
            <a:endParaRPr sz="1600"/>
          </a:p>
          <a:p>
            <a:pPr indent="-191769" lvl="3" marL="1600200" rtl="0" algn="just">
              <a:lnSpc>
                <a:spcPct val="95000"/>
              </a:lnSpc>
              <a:spcBef>
                <a:spcPts val="0"/>
              </a:spcBef>
              <a:spcAft>
                <a:spcPts val="0"/>
              </a:spcAft>
              <a:buSzPts val="1400"/>
              <a:buChar char="▪"/>
            </a:pPr>
            <a:r>
              <a:rPr lang="en-US" sz="1400"/>
              <a:t>The one-dimensional function is a plot of amplitude (intensity level) values of the continuous image along the line segment AB in Fig. 2.16(a). </a:t>
            </a:r>
            <a:endParaRPr sz="1400"/>
          </a:p>
          <a:p>
            <a:pPr indent="-191769" lvl="3" marL="1600200" rtl="0" algn="just">
              <a:lnSpc>
                <a:spcPct val="95000"/>
              </a:lnSpc>
              <a:spcBef>
                <a:spcPts val="0"/>
              </a:spcBef>
              <a:spcAft>
                <a:spcPts val="0"/>
              </a:spcAft>
              <a:buSzPts val="1400"/>
              <a:buChar char="▪"/>
            </a:pPr>
            <a:r>
              <a:rPr lang="en-US" sz="1400"/>
              <a:t>The random variations are due to image noise </a:t>
            </a:r>
            <a:endParaRPr sz="1400"/>
          </a:p>
          <a:p>
            <a:pPr indent="-204469" lvl="2" marL="1143000" rtl="0" algn="just">
              <a:lnSpc>
                <a:spcPct val="95000"/>
              </a:lnSpc>
              <a:spcBef>
                <a:spcPts val="0"/>
              </a:spcBef>
              <a:spcAft>
                <a:spcPts val="0"/>
              </a:spcAft>
              <a:buSzPts val="1600"/>
              <a:buChar char="▪"/>
            </a:pPr>
            <a:r>
              <a:rPr lang="en-US" sz="1600"/>
              <a:t>Fig. 2.16(c)</a:t>
            </a:r>
            <a:endParaRPr sz="1600"/>
          </a:p>
          <a:p>
            <a:pPr indent="-191769" lvl="3" marL="1600200" rtl="0" algn="just">
              <a:lnSpc>
                <a:spcPct val="95000"/>
              </a:lnSpc>
              <a:spcBef>
                <a:spcPts val="0"/>
              </a:spcBef>
              <a:spcAft>
                <a:spcPts val="0"/>
              </a:spcAft>
              <a:buSzPts val="1400"/>
              <a:buChar char="▪"/>
            </a:pPr>
            <a:r>
              <a:rPr lang="en-US" sz="1400"/>
              <a:t>To sample this function, we take equally spaced samples along line AB</a:t>
            </a:r>
            <a:endParaRPr sz="1400"/>
          </a:p>
          <a:p>
            <a:pPr indent="-191769" lvl="3" marL="1600200" rtl="0" algn="just">
              <a:lnSpc>
                <a:spcPct val="95000"/>
              </a:lnSpc>
              <a:spcBef>
                <a:spcPts val="0"/>
              </a:spcBef>
              <a:spcAft>
                <a:spcPts val="0"/>
              </a:spcAft>
              <a:buSzPts val="1400"/>
              <a:buChar char="▪"/>
            </a:pPr>
            <a:r>
              <a:rPr lang="en-US" sz="1400"/>
              <a:t>The samples are shown as small dark squares superimposed on the function, and their (discrete) spatial locations are indicated by corresponding tick marks in the bottom of the figure</a:t>
            </a:r>
            <a:endParaRPr sz="1400"/>
          </a:p>
          <a:p>
            <a:pPr indent="-191769" lvl="3" marL="1600200" rtl="0" algn="just">
              <a:lnSpc>
                <a:spcPct val="95000"/>
              </a:lnSpc>
              <a:spcBef>
                <a:spcPts val="0"/>
              </a:spcBef>
              <a:spcAft>
                <a:spcPts val="0"/>
              </a:spcAft>
              <a:buSzPts val="1400"/>
              <a:buChar char="▪"/>
            </a:pPr>
            <a:r>
              <a:rPr lang="en-US" sz="1400"/>
              <a:t>The set of dark squares constitute the sampled function</a:t>
            </a:r>
            <a:endParaRPr sz="1400"/>
          </a:p>
          <a:p>
            <a:pPr indent="-191769" lvl="3" marL="1600200" rtl="0" algn="just">
              <a:lnSpc>
                <a:spcPct val="95000"/>
              </a:lnSpc>
              <a:spcBef>
                <a:spcPts val="0"/>
              </a:spcBef>
              <a:spcAft>
                <a:spcPts val="0"/>
              </a:spcAft>
              <a:buSzPts val="1400"/>
              <a:buChar char="▪"/>
            </a:pPr>
            <a:r>
              <a:rPr lang="en-US" sz="1400"/>
              <a:t>The values of the samples still span (vertically) a continuous range of intensity values</a:t>
            </a:r>
            <a:endParaRPr sz="1400"/>
          </a:p>
          <a:p>
            <a:pPr indent="-191769" lvl="3" marL="1600200" rtl="0" algn="just">
              <a:lnSpc>
                <a:spcPct val="95000"/>
              </a:lnSpc>
              <a:spcBef>
                <a:spcPts val="0"/>
              </a:spcBef>
              <a:spcAft>
                <a:spcPts val="0"/>
              </a:spcAft>
              <a:buSzPts val="1400"/>
              <a:buChar char="▪"/>
            </a:pPr>
            <a:r>
              <a:rPr lang="en-US" sz="1400"/>
              <a:t>In order to form a digital function, the intensity values also must be converted (quantized) into discrete quantities</a:t>
            </a:r>
            <a:endParaRPr sz="1400"/>
          </a:p>
        </p:txBody>
      </p:sp>
      <p:sp>
        <p:nvSpPr>
          <p:cNvPr id="986" name="Google Shape;986;ge3049751da_0_21"/>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987" name="Google Shape;987;ge3049751da_0_21"/>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88" name="Google Shape;988;ge3049751da_0_21"/>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ge3049751da_0_31"/>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994" name="Google Shape;994;ge3049751da_0_31"/>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lnSpcReduction="10000"/>
          </a:bodyPr>
          <a:lstStyle/>
          <a:p>
            <a:pPr indent="-229870" lvl="0" marL="228600" rtl="0" algn="just">
              <a:spcBef>
                <a:spcPts val="500"/>
              </a:spcBef>
              <a:spcAft>
                <a:spcPts val="0"/>
              </a:spcAft>
              <a:buSzPts val="2000"/>
              <a:buFont typeface="Rockwell"/>
              <a:buChar char="▪"/>
            </a:pPr>
            <a:r>
              <a:rPr b="1" lang="en-US" sz="2000"/>
              <a:t>Image Sampling and Quantization </a:t>
            </a:r>
            <a:endParaRPr b="1" sz="2000"/>
          </a:p>
          <a:p>
            <a:pPr indent="-217169" lvl="1" marL="685800" rtl="0" algn="just">
              <a:lnSpc>
                <a:spcPct val="95000"/>
              </a:lnSpc>
              <a:spcBef>
                <a:spcPts val="0"/>
              </a:spcBef>
              <a:spcAft>
                <a:spcPts val="0"/>
              </a:spcAft>
              <a:buSzPts val="1800"/>
              <a:buChar char="▪"/>
            </a:pPr>
            <a:r>
              <a:rPr b="1" lang="en-US" sz="1800"/>
              <a:t>Basic Concepts</a:t>
            </a:r>
            <a:endParaRPr b="1" sz="1800"/>
          </a:p>
          <a:p>
            <a:pPr indent="-204469" lvl="2" marL="1143000" rtl="0" algn="just">
              <a:lnSpc>
                <a:spcPct val="95000"/>
              </a:lnSpc>
              <a:spcBef>
                <a:spcPts val="0"/>
              </a:spcBef>
              <a:spcAft>
                <a:spcPts val="0"/>
              </a:spcAft>
              <a:buSzPts val="1600"/>
              <a:buChar char="▪"/>
            </a:pPr>
            <a:r>
              <a:rPr lang="en-US" sz="1600"/>
              <a:t>Fig. 2.16(c)</a:t>
            </a:r>
            <a:endParaRPr sz="1600"/>
          </a:p>
          <a:p>
            <a:pPr indent="-191769" lvl="3" marL="1600200" rtl="0" algn="just">
              <a:lnSpc>
                <a:spcPct val="95000"/>
              </a:lnSpc>
              <a:spcBef>
                <a:spcPts val="0"/>
              </a:spcBef>
              <a:spcAft>
                <a:spcPts val="0"/>
              </a:spcAft>
              <a:buSzPts val="1400"/>
              <a:buChar char="▪"/>
            </a:pPr>
            <a:r>
              <a:rPr lang="en-US" sz="1400"/>
              <a:t>The vertical gray bar depicts the intensity scale divided into eight discrete intervals, ranging from black to white</a:t>
            </a:r>
            <a:endParaRPr sz="1400"/>
          </a:p>
          <a:p>
            <a:pPr indent="-191769" lvl="3" marL="1600200" rtl="0" algn="just">
              <a:lnSpc>
                <a:spcPct val="95000"/>
              </a:lnSpc>
              <a:spcBef>
                <a:spcPts val="0"/>
              </a:spcBef>
              <a:spcAft>
                <a:spcPts val="0"/>
              </a:spcAft>
              <a:buSzPts val="1400"/>
              <a:buChar char="▪"/>
            </a:pPr>
            <a:r>
              <a:rPr lang="en-US" sz="1400"/>
              <a:t>The vertical tick marks indicate the specific value assigned to each of the eight intensity intervals</a:t>
            </a:r>
            <a:endParaRPr sz="1400"/>
          </a:p>
          <a:p>
            <a:pPr indent="-191769" lvl="3" marL="1600200" rtl="0" algn="just">
              <a:lnSpc>
                <a:spcPct val="95000"/>
              </a:lnSpc>
              <a:spcBef>
                <a:spcPts val="0"/>
              </a:spcBef>
              <a:spcAft>
                <a:spcPts val="0"/>
              </a:spcAft>
              <a:buSzPts val="1400"/>
              <a:buChar char="▪"/>
            </a:pPr>
            <a:r>
              <a:rPr lang="en-US" sz="1400"/>
              <a:t>The continuous intensity levels are quantized by assigning one of the eight values to each sample, depending on the vertical proximity of a sample to a vertical tick mark</a:t>
            </a:r>
            <a:endParaRPr sz="1400"/>
          </a:p>
          <a:p>
            <a:pPr indent="-204469" lvl="2" marL="1143000" rtl="0" algn="just">
              <a:lnSpc>
                <a:spcPct val="95000"/>
              </a:lnSpc>
              <a:spcBef>
                <a:spcPts val="0"/>
              </a:spcBef>
              <a:spcAft>
                <a:spcPts val="0"/>
              </a:spcAft>
              <a:buSzPts val="1600"/>
              <a:buChar char="▪"/>
            </a:pPr>
            <a:r>
              <a:rPr lang="en-US" sz="1600"/>
              <a:t>Fig. 2.16(d)</a:t>
            </a:r>
            <a:endParaRPr sz="1600"/>
          </a:p>
          <a:p>
            <a:pPr indent="-191769" lvl="3" marL="1600200" rtl="0" algn="just">
              <a:lnSpc>
                <a:spcPct val="95000"/>
              </a:lnSpc>
              <a:spcBef>
                <a:spcPts val="0"/>
              </a:spcBef>
              <a:spcAft>
                <a:spcPts val="0"/>
              </a:spcAft>
              <a:buSzPts val="1400"/>
              <a:buChar char="▪"/>
            </a:pPr>
            <a:r>
              <a:rPr lang="en-US" sz="1400"/>
              <a:t>The digital samples resulting from both sampling and quantization are shown as white squares</a:t>
            </a:r>
            <a:endParaRPr sz="1400"/>
          </a:p>
          <a:p>
            <a:pPr indent="-204469" lvl="2" marL="1143000" rtl="0" algn="just">
              <a:lnSpc>
                <a:spcPct val="95000"/>
              </a:lnSpc>
              <a:spcBef>
                <a:spcPts val="0"/>
              </a:spcBef>
              <a:spcAft>
                <a:spcPts val="0"/>
              </a:spcAft>
              <a:buSzPts val="1600"/>
              <a:buChar char="▪"/>
            </a:pPr>
            <a:r>
              <a:rPr lang="en-US" sz="1600"/>
              <a:t>Starting at the top of the continuous image and carrying out this procedure downward, line by line, produces a two-dimensional digital image</a:t>
            </a:r>
            <a:endParaRPr sz="1600"/>
          </a:p>
          <a:p>
            <a:pPr indent="-204469" lvl="2" marL="1143000" rtl="0" algn="just">
              <a:lnSpc>
                <a:spcPct val="95000"/>
              </a:lnSpc>
              <a:spcBef>
                <a:spcPts val="0"/>
              </a:spcBef>
              <a:spcAft>
                <a:spcPts val="0"/>
              </a:spcAft>
              <a:buSzPts val="1600"/>
              <a:buChar char="▪"/>
            </a:pPr>
            <a:r>
              <a:rPr lang="en-US" sz="1600"/>
              <a:t>It is implied in Fig. 2.16 that, in addition to the number of discrete levels used, the accuracy achieved in quantization is highly dependent on the noise content of the sampled signal</a:t>
            </a:r>
            <a:endParaRPr sz="1600"/>
          </a:p>
        </p:txBody>
      </p:sp>
      <p:sp>
        <p:nvSpPr>
          <p:cNvPr id="995" name="Google Shape;995;ge3049751da_0_31"/>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996" name="Google Shape;996;ge3049751da_0_31"/>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97" name="Google Shape;997;ge3049751da_0_31"/>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ge642387909_0_0"/>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1003" name="Google Shape;1003;ge642387909_0_0"/>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lnSpcReduction="20000"/>
          </a:bodyPr>
          <a:lstStyle/>
          <a:p>
            <a:pPr indent="-229870" lvl="0" marL="228600" rtl="0" algn="just">
              <a:spcBef>
                <a:spcPts val="500"/>
              </a:spcBef>
              <a:spcAft>
                <a:spcPts val="0"/>
              </a:spcAft>
              <a:buSzPts val="2000"/>
              <a:buFont typeface="Rockwell"/>
              <a:buChar char="▪"/>
            </a:pPr>
            <a:r>
              <a:rPr b="1" lang="en-US" sz="2000"/>
              <a:t>Image Sampling and Quantization </a:t>
            </a:r>
            <a:endParaRPr b="1" sz="2000"/>
          </a:p>
          <a:p>
            <a:pPr indent="-217169" lvl="1" marL="685800" rtl="0" algn="just">
              <a:lnSpc>
                <a:spcPct val="95000"/>
              </a:lnSpc>
              <a:spcBef>
                <a:spcPts val="0"/>
              </a:spcBef>
              <a:spcAft>
                <a:spcPts val="0"/>
              </a:spcAft>
              <a:buSzPts val="1800"/>
              <a:buChar char="▪"/>
            </a:pPr>
            <a:r>
              <a:rPr lang="en-US" sz="1800"/>
              <a:t>Method of sampling</a:t>
            </a:r>
            <a:endParaRPr sz="1800"/>
          </a:p>
          <a:p>
            <a:pPr indent="-204469" lvl="2" marL="1143000" rtl="0" algn="just">
              <a:lnSpc>
                <a:spcPct val="95000"/>
              </a:lnSpc>
              <a:spcBef>
                <a:spcPts val="0"/>
              </a:spcBef>
              <a:spcAft>
                <a:spcPts val="0"/>
              </a:spcAft>
              <a:buSzPts val="1600"/>
              <a:buChar char="▪"/>
            </a:pPr>
            <a:r>
              <a:rPr lang="en-US" sz="1600"/>
              <a:t>Determined by the sensor arrangement used to generate the image</a:t>
            </a:r>
            <a:endParaRPr sz="1600"/>
          </a:p>
          <a:p>
            <a:pPr indent="-204469" lvl="2" marL="1143000" rtl="0" algn="just">
              <a:lnSpc>
                <a:spcPct val="95000"/>
              </a:lnSpc>
              <a:spcBef>
                <a:spcPts val="0"/>
              </a:spcBef>
              <a:spcAft>
                <a:spcPts val="0"/>
              </a:spcAft>
              <a:buSzPts val="1600"/>
              <a:buChar char="▪"/>
            </a:pPr>
            <a:r>
              <a:rPr lang="en-US" sz="1600"/>
              <a:t>When an image is generated by a single sensing element combined with mechanical motion</a:t>
            </a:r>
            <a:endParaRPr sz="1600"/>
          </a:p>
          <a:p>
            <a:pPr indent="-179069" lvl="3" marL="1600200" rtl="0" algn="just">
              <a:lnSpc>
                <a:spcPct val="95000"/>
              </a:lnSpc>
              <a:spcBef>
                <a:spcPts val="0"/>
              </a:spcBef>
              <a:spcAft>
                <a:spcPts val="0"/>
              </a:spcAft>
              <a:buSzPts val="1200"/>
              <a:buChar char="▪"/>
            </a:pPr>
            <a:r>
              <a:rPr lang="en-US" sz="1400"/>
              <a:t>The output of the sensor is quantized in the manner described above</a:t>
            </a:r>
            <a:endParaRPr sz="1400"/>
          </a:p>
          <a:p>
            <a:pPr indent="-204469" lvl="2" marL="1143000" rtl="0" algn="just">
              <a:lnSpc>
                <a:spcPct val="95000"/>
              </a:lnSpc>
              <a:spcBef>
                <a:spcPts val="0"/>
              </a:spcBef>
              <a:spcAft>
                <a:spcPts val="0"/>
              </a:spcAft>
              <a:buSzPts val="1600"/>
              <a:buChar char="▪"/>
            </a:pPr>
            <a:r>
              <a:rPr lang="en-US" sz="1600"/>
              <a:t>When a sensing strip is used for image acquisition</a:t>
            </a:r>
            <a:r>
              <a:rPr b="1" lang="en-US" sz="1800"/>
              <a:t>, </a:t>
            </a:r>
            <a:endParaRPr b="1" sz="1800"/>
          </a:p>
          <a:p>
            <a:pPr indent="-179069" lvl="3" marL="1600200" rtl="0" algn="just">
              <a:lnSpc>
                <a:spcPct val="95000"/>
              </a:lnSpc>
              <a:spcBef>
                <a:spcPts val="0"/>
              </a:spcBef>
              <a:spcAft>
                <a:spcPts val="0"/>
              </a:spcAft>
              <a:buSzPts val="1200"/>
              <a:buChar char="▪"/>
            </a:pPr>
            <a:r>
              <a:rPr lang="en-US" sz="1400"/>
              <a:t>The number of sensors in the strip establishes the samples in the resulting image in one direction</a:t>
            </a:r>
            <a:endParaRPr sz="1400"/>
          </a:p>
          <a:p>
            <a:pPr indent="-179069" lvl="3" marL="1600200" rtl="0" algn="just">
              <a:lnSpc>
                <a:spcPct val="95000"/>
              </a:lnSpc>
              <a:spcBef>
                <a:spcPts val="0"/>
              </a:spcBef>
              <a:spcAft>
                <a:spcPts val="0"/>
              </a:spcAft>
              <a:buSzPts val="1200"/>
              <a:buChar char="▪"/>
            </a:pPr>
            <a:r>
              <a:rPr lang="en-US" sz="1400"/>
              <a:t>Mechanical motion establishes the number of samples in the other</a:t>
            </a:r>
            <a:endParaRPr sz="1400"/>
          </a:p>
          <a:p>
            <a:pPr indent="-179069" lvl="3" marL="1600200" rtl="0" algn="just">
              <a:lnSpc>
                <a:spcPct val="95000"/>
              </a:lnSpc>
              <a:spcBef>
                <a:spcPts val="0"/>
              </a:spcBef>
              <a:spcAft>
                <a:spcPts val="0"/>
              </a:spcAft>
              <a:buSzPts val="1200"/>
              <a:buChar char="▪"/>
            </a:pPr>
            <a:r>
              <a:rPr lang="en-US" sz="1400"/>
              <a:t>Quantization of the sensor outputs completes the process of generating a digital image</a:t>
            </a:r>
            <a:endParaRPr sz="1400"/>
          </a:p>
          <a:p>
            <a:pPr indent="-204469" lvl="2" marL="1143000" rtl="0" algn="just">
              <a:lnSpc>
                <a:spcPct val="95000"/>
              </a:lnSpc>
              <a:spcBef>
                <a:spcPts val="0"/>
              </a:spcBef>
              <a:spcAft>
                <a:spcPts val="0"/>
              </a:spcAft>
              <a:buSzPts val="1600"/>
              <a:buChar char="▪"/>
            </a:pPr>
            <a:r>
              <a:rPr lang="en-US" sz="1600"/>
              <a:t>When a sensing array is used for image acquisition</a:t>
            </a:r>
            <a:endParaRPr sz="1600"/>
          </a:p>
          <a:p>
            <a:pPr indent="-191769" lvl="3" marL="1600200" rtl="0" algn="just">
              <a:lnSpc>
                <a:spcPct val="95000"/>
              </a:lnSpc>
              <a:spcBef>
                <a:spcPts val="0"/>
              </a:spcBef>
              <a:spcAft>
                <a:spcPts val="0"/>
              </a:spcAft>
              <a:buSzPts val="1400"/>
              <a:buChar char="▪"/>
            </a:pPr>
            <a:r>
              <a:rPr lang="en-US" sz="1400"/>
              <a:t>No motion is required</a:t>
            </a:r>
            <a:endParaRPr sz="1400"/>
          </a:p>
          <a:p>
            <a:pPr indent="-191769" lvl="3" marL="1600200" rtl="0" algn="just">
              <a:lnSpc>
                <a:spcPct val="95000"/>
              </a:lnSpc>
              <a:spcBef>
                <a:spcPts val="0"/>
              </a:spcBef>
              <a:spcAft>
                <a:spcPts val="0"/>
              </a:spcAft>
              <a:buSzPts val="1400"/>
              <a:buChar char="▪"/>
            </a:pPr>
            <a:r>
              <a:rPr lang="en-US" sz="1400"/>
              <a:t>The number of sensors in the array establishes the limits of sampling in both directions</a:t>
            </a:r>
            <a:endParaRPr sz="1400"/>
          </a:p>
          <a:p>
            <a:pPr indent="-191769" lvl="3" marL="1600200" rtl="0" algn="just">
              <a:lnSpc>
                <a:spcPct val="95000"/>
              </a:lnSpc>
              <a:spcBef>
                <a:spcPts val="0"/>
              </a:spcBef>
              <a:spcAft>
                <a:spcPts val="0"/>
              </a:spcAft>
              <a:buSzPts val="1400"/>
              <a:buChar char="▪"/>
            </a:pPr>
            <a:r>
              <a:rPr lang="en-US" sz="1400"/>
              <a:t>Quantization of the sensor outputs is as explained above</a:t>
            </a:r>
            <a:endParaRPr sz="1400"/>
          </a:p>
          <a:p>
            <a:pPr indent="-191769" lvl="3" marL="1600200" rtl="0" algn="just">
              <a:lnSpc>
                <a:spcPct val="95000"/>
              </a:lnSpc>
              <a:spcBef>
                <a:spcPts val="0"/>
              </a:spcBef>
              <a:spcAft>
                <a:spcPts val="0"/>
              </a:spcAft>
              <a:buSzPts val="1400"/>
              <a:buChar char="▪"/>
            </a:pPr>
            <a:r>
              <a:rPr lang="en-US" sz="1400"/>
              <a:t> Figure 2.17 illustrates this concept</a:t>
            </a:r>
            <a:endParaRPr sz="1400"/>
          </a:p>
          <a:p>
            <a:pPr indent="-179070" lvl="4" marL="2057400" rtl="0" algn="just">
              <a:lnSpc>
                <a:spcPct val="95000"/>
              </a:lnSpc>
              <a:spcBef>
                <a:spcPts val="0"/>
              </a:spcBef>
              <a:spcAft>
                <a:spcPts val="0"/>
              </a:spcAft>
              <a:buSzPts val="1200"/>
              <a:buChar char="▪"/>
            </a:pPr>
            <a:r>
              <a:rPr lang="en-US"/>
              <a:t>Figure 2.17(a) shows a continuous image projected onto the plane of a 2-D sensor</a:t>
            </a:r>
            <a:endParaRPr/>
          </a:p>
          <a:p>
            <a:pPr indent="-179070" lvl="4" marL="2057400" rtl="0" algn="just">
              <a:lnSpc>
                <a:spcPct val="95000"/>
              </a:lnSpc>
              <a:spcBef>
                <a:spcPts val="0"/>
              </a:spcBef>
              <a:spcAft>
                <a:spcPts val="0"/>
              </a:spcAft>
              <a:buSzPts val="1200"/>
              <a:buChar char="▪"/>
            </a:pPr>
            <a:r>
              <a:rPr lang="en-US"/>
              <a:t>Figure 2.17(b) shows the image after sampling and quantization</a:t>
            </a:r>
            <a:endParaRPr b="1"/>
          </a:p>
        </p:txBody>
      </p:sp>
      <p:sp>
        <p:nvSpPr>
          <p:cNvPr id="1004" name="Google Shape;1004;ge642387909_0_0"/>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1005" name="Google Shape;1005;ge642387909_0_0"/>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06" name="Google Shape;1006;ge642387909_0_0"/>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ge642387909_0_11"/>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1012" name="Google Shape;1012;ge642387909_0_11"/>
          <p:cNvSpPr txBox="1"/>
          <p:nvPr>
            <p:ph idx="11" type="ftr"/>
          </p:nvPr>
        </p:nvSpPr>
        <p:spPr>
          <a:xfrm>
            <a:off x="712997" y="5970339"/>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1013" name="Google Shape;1013;ge642387909_0_11"/>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14" name="Google Shape;1014;ge642387909_0_11"/>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pic>
        <p:nvPicPr>
          <p:cNvPr id="1015" name="Google Shape;1015;ge642387909_0_11"/>
          <p:cNvPicPr preferRelativeResize="0"/>
          <p:nvPr/>
        </p:nvPicPr>
        <p:blipFill>
          <a:blip r:embed="rId3">
            <a:alphaModFix/>
          </a:blip>
          <a:stretch>
            <a:fillRect/>
          </a:stretch>
        </p:blipFill>
        <p:spPr>
          <a:xfrm>
            <a:off x="4462275" y="1807125"/>
            <a:ext cx="7633751" cy="2999201"/>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ge642387909_0_20"/>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1021" name="Google Shape;1021;ge642387909_0_20"/>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lnSpcReduction="10000"/>
          </a:bodyPr>
          <a:lstStyle/>
          <a:p>
            <a:pPr indent="-229870" lvl="0" marL="228600" rtl="0" algn="just">
              <a:spcBef>
                <a:spcPts val="500"/>
              </a:spcBef>
              <a:spcAft>
                <a:spcPts val="0"/>
              </a:spcAft>
              <a:buSzPts val="2000"/>
              <a:buFont typeface="Rockwell"/>
              <a:buChar char="▪"/>
            </a:pPr>
            <a:r>
              <a:rPr b="1" lang="en-US" sz="2000"/>
              <a:t>Representing Digital Images</a:t>
            </a:r>
            <a:endParaRPr b="1" sz="2000"/>
          </a:p>
          <a:p>
            <a:pPr indent="-217169" lvl="1" marL="685800" rtl="0" algn="just">
              <a:lnSpc>
                <a:spcPct val="95000"/>
              </a:lnSpc>
              <a:spcBef>
                <a:spcPts val="0"/>
              </a:spcBef>
              <a:spcAft>
                <a:spcPts val="0"/>
              </a:spcAft>
              <a:buSzPts val="1800"/>
              <a:buChar char="▪"/>
            </a:pPr>
            <a:r>
              <a:rPr lang="en-US" sz="1800"/>
              <a:t>Let f (s, t) represent a continuous image function of two continuous variables, s and t</a:t>
            </a:r>
            <a:endParaRPr sz="1800"/>
          </a:p>
          <a:p>
            <a:pPr indent="-217169" lvl="1" marL="685800" rtl="0" algn="just">
              <a:lnSpc>
                <a:spcPct val="95000"/>
              </a:lnSpc>
              <a:spcBef>
                <a:spcPts val="0"/>
              </a:spcBef>
              <a:spcAft>
                <a:spcPts val="0"/>
              </a:spcAft>
              <a:buSzPts val="1800"/>
              <a:buChar char="▪"/>
            </a:pPr>
            <a:r>
              <a:rPr lang="en-US" sz="1800"/>
              <a:t>Convert this function into a digital image by sampling and quantization</a:t>
            </a:r>
            <a:endParaRPr sz="1800"/>
          </a:p>
          <a:p>
            <a:pPr indent="-204469" lvl="2" marL="1143000" rtl="0" algn="just">
              <a:lnSpc>
                <a:spcPct val="95000"/>
              </a:lnSpc>
              <a:spcBef>
                <a:spcPts val="0"/>
              </a:spcBef>
              <a:spcAft>
                <a:spcPts val="0"/>
              </a:spcAft>
              <a:buSzPts val="1600"/>
              <a:buChar char="▪"/>
            </a:pPr>
            <a:r>
              <a:rPr lang="en-US" sz="1600"/>
              <a:t>Suppose that we sample the continuous image into a digital image, f (x, y)</a:t>
            </a:r>
            <a:endParaRPr sz="1600"/>
          </a:p>
          <a:p>
            <a:pPr indent="-191769" lvl="3" marL="1600200" rtl="0" algn="just">
              <a:lnSpc>
                <a:spcPct val="95000"/>
              </a:lnSpc>
              <a:spcBef>
                <a:spcPts val="0"/>
              </a:spcBef>
              <a:spcAft>
                <a:spcPts val="0"/>
              </a:spcAft>
              <a:buSzPts val="1400"/>
              <a:buChar char="▪"/>
            </a:pPr>
            <a:r>
              <a:rPr lang="en-US" sz="1400"/>
              <a:t>Containing M rows and N columns</a:t>
            </a:r>
            <a:endParaRPr sz="1400"/>
          </a:p>
          <a:p>
            <a:pPr indent="-191769" lvl="3" marL="1600200" rtl="0" algn="just">
              <a:lnSpc>
                <a:spcPct val="95000"/>
              </a:lnSpc>
              <a:spcBef>
                <a:spcPts val="0"/>
              </a:spcBef>
              <a:spcAft>
                <a:spcPts val="0"/>
              </a:spcAft>
              <a:buSzPts val="1400"/>
              <a:buChar char="▪"/>
            </a:pPr>
            <a:r>
              <a:rPr lang="en-US" sz="1400"/>
              <a:t>Where (x, y) are discrete coordinates</a:t>
            </a:r>
            <a:endParaRPr sz="1400"/>
          </a:p>
          <a:p>
            <a:pPr indent="-191769" lvl="3" marL="1600200" rtl="0" algn="just">
              <a:lnSpc>
                <a:spcPct val="95000"/>
              </a:lnSpc>
              <a:spcBef>
                <a:spcPts val="0"/>
              </a:spcBef>
              <a:spcAft>
                <a:spcPts val="0"/>
              </a:spcAft>
              <a:buSzPts val="1400"/>
              <a:buChar char="▪"/>
            </a:pPr>
            <a:r>
              <a:rPr lang="en-US" sz="1400"/>
              <a:t>x = 0, 1, 2,…,M − 1 and y = 0, 1, 2,…, N − 1</a:t>
            </a:r>
            <a:endParaRPr sz="1400"/>
          </a:p>
          <a:p>
            <a:pPr indent="-191769" lvl="3" marL="1600200" rtl="0" algn="just">
              <a:lnSpc>
                <a:spcPct val="95000"/>
              </a:lnSpc>
              <a:spcBef>
                <a:spcPts val="0"/>
              </a:spcBef>
              <a:spcAft>
                <a:spcPts val="0"/>
              </a:spcAft>
              <a:buSzPts val="1400"/>
              <a:buChar char="▪"/>
            </a:pPr>
            <a:r>
              <a:rPr lang="en-US" sz="1400"/>
              <a:t>for example, the value of the digital image at the origin is f (0,0)</a:t>
            </a:r>
            <a:endParaRPr sz="1400"/>
          </a:p>
          <a:p>
            <a:pPr indent="-191769" lvl="3" marL="1600200" rtl="0" algn="just">
              <a:lnSpc>
                <a:spcPct val="95000"/>
              </a:lnSpc>
              <a:spcBef>
                <a:spcPts val="0"/>
              </a:spcBef>
              <a:spcAft>
                <a:spcPts val="0"/>
              </a:spcAft>
              <a:buSzPts val="1400"/>
              <a:buChar char="▪"/>
            </a:pPr>
            <a:r>
              <a:rPr lang="en-US" sz="1400"/>
              <a:t>its value at the next coordinates along the first row is f (0,1)</a:t>
            </a:r>
            <a:endParaRPr sz="1400"/>
          </a:p>
          <a:p>
            <a:pPr indent="-191769" lvl="3" marL="1600200" rtl="0" algn="just">
              <a:lnSpc>
                <a:spcPct val="95000"/>
              </a:lnSpc>
              <a:spcBef>
                <a:spcPts val="0"/>
              </a:spcBef>
              <a:spcAft>
                <a:spcPts val="0"/>
              </a:spcAft>
              <a:buSzPts val="1400"/>
              <a:buChar char="▪"/>
            </a:pPr>
            <a:r>
              <a:rPr lang="en-US" sz="1400"/>
              <a:t>The notation (0, 1) is used to denote the second sample along the first row</a:t>
            </a:r>
            <a:endParaRPr sz="1400"/>
          </a:p>
          <a:p>
            <a:pPr indent="-191769" lvl="3" marL="1600200" rtl="0" algn="just">
              <a:lnSpc>
                <a:spcPct val="95000"/>
              </a:lnSpc>
              <a:spcBef>
                <a:spcPts val="0"/>
              </a:spcBef>
              <a:spcAft>
                <a:spcPts val="0"/>
              </a:spcAft>
              <a:buSzPts val="1400"/>
              <a:buChar char="▪"/>
            </a:pPr>
            <a:r>
              <a:rPr lang="en-US" sz="1400"/>
              <a:t>Does not the values of the physical coordinates</a:t>
            </a:r>
            <a:endParaRPr sz="1400"/>
          </a:p>
          <a:p>
            <a:pPr indent="-191769" lvl="3" marL="1600200" rtl="0" algn="just">
              <a:lnSpc>
                <a:spcPct val="95000"/>
              </a:lnSpc>
              <a:spcBef>
                <a:spcPts val="0"/>
              </a:spcBef>
              <a:spcAft>
                <a:spcPts val="0"/>
              </a:spcAft>
              <a:buSzPts val="1400"/>
              <a:buChar char="▪"/>
            </a:pPr>
            <a:r>
              <a:rPr lang="en-US" sz="1400"/>
              <a:t>In general, the value of a digital image at any coordinates (x, y) is denoted f (x, y), where x and y are integers</a:t>
            </a:r>
            <a:endParaRPr sz="1400"/>
          </a:p>
          <a:p>
            <a:pPr indent="-191769" lvl="3" marL="1600200" rtl="0" algn="just">
              <a:lnSpc>
                <a:spcPct val="95000"/>
              </a:lnSpc>
              <a:spcBef>
                <a:spcPts val="0"/>
              </a:spcBef>
              <a:spcAft>
                <a:spcPts val="0"/>
              </a:spcAft>
              <a:buSzPts val="1400"/>
              <a:buChar char="▪"/>
            </a:pPr>
            <a:r>
              <a:rPr lang="en-US" sz="1400"/>
              <a:t>When we need to refer to specific coordinates (i, j), we use the notation f (i, j), where the arguments are integers</a:t>
            </a:r>
            <a:endParaRPr sz="1400"/>
          </a:p>
        </p:txBody>
      </p:sp>
      <p:sp>
        <p:nvSpPr>
          <p:cNvPr id="1022" name="Google Shape;1022;ge642387909_0_20"/>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1023" name="Google Shape;1023;ge642387909_0_20"/>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24" name="Google Shape;1024;ge642387909_0_20"/>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ge642387909_0_31"/>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1030" name="Google Shape;1030;ge642387909_0_31"/>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lnSpcReduction="20000"/>
          </a:bodyPr>
          <a:lstStyle/>
          <a:p>
            <a:pPr indent="-229870" lvl="0" marL="228600" rtl="0" algn="just">
              <a:spcBef>
                <a:spcPts val="500"/>
              </a:spcBef>
              <a:spcAft>
                <a:spcPts val="0"/>
              </a:spcAft>
              <a:buSzPts val="2000"/>
              <a:buFont typeface="Rockwell"/>
              <a:buChar char="▪"/>
            </a:pPr>
            <a:r>
              <a:rPr b="1" lang="en-US" sz="2000"/>
              <a:t>Representing Digital Images</a:t>
            </a:r>
            <a:endParaRPr b="1" sz="2000"/>
          </a:p>
          <a:p>
            <a:pPr indent="-217169" lvl="1" marL="685800" rtl="0" algn="just">
              <a:lnSpc>
                <a:spcPct val="95000"/>
              </a:lnSpc>
              <a:spcBef>
                <a:spcPts val="0"/>
              </a:spcBef>
              <a:spcAft>
                <a:spcPts val="0"/>
              </a:spcAft>
              <a:buSzPts val="1800"/>
              <a:buChar char="▪"/>
            </a:pPr>
            <a:r>
              <a:rPr i="1" lang="en-US" sz="1800"/>
              <a:t>Spatial Domain</a:t>
            </a:r>
            <a:endParaRPr i="1" sz="1800"/>
          </a:p>
          <a:p>
            <a:pPr indent="-204469" lvl="2" marL="1143000" rtl="0" algn="just">
              <a:lnSpc>
                <a:spcPct val="95000"/>
              </a:lnSpc>
              <a:spcBef>
                <a:spcPts val="0"/>
              </a:spcBef>
              <a:spcAft>
                <a:spcPts val="0"/>
              </a:spcAft>
              <a:buSzPts val="1600"/>
              <a:buChar char="▪"/>
            </a:pPr>
            <a:r>
              <a:rPr lang="en-US" sz="1600"/>
              <a:t>The section of the real plane spanned by the coordinates of an image</a:t>
            </a:r>
            <a:endParaRPr sz="1600"/>
          </a:p>
          <a:p>
            <a:pPr indent="-204469" lvl="2" marL="1143000" rtl="0" algn="just">
              <a:lnSpc>
                <a:spcPct val="95000"/>
              </a:lnSpc>
              <a:spcBef>
                <a:spcPts val="0"/>
              </a:spcBef>
              <a:spcAft>
                <a:spcPts val="0"/>
              </a:spcAft>
              <a:buSzPts val="1600"/>
              <a:buChar char="▪"/>
            </a:pPr>
            <a:r>
              <a:rPr lang="en-US" sz="1600"/>
              <a:t>With x and y being referred to as </a:t>
            </a:r>
            <a:r>
              <a:rPr i="1" lang="en-US" sz="1600"/>
              <a:t>spatial variables</a:t>
            </a:r>
            <a:r>
              <a:rPr lang="en-US" sz="1600"/>
              <a:t> or </a:t>
            </a:r>
            <a:r>
              <a:rPr i="1" lang="en-US" sz="1600"/>
              <a:t>spatial coordinates</a:t>
            </a:r>
            <a:endParaRPr i="1" sz="1600"/>
          </a:p>
          <a:p>
            <a:pPr indent="-217169" lvl="1" marL="685800" rtl="0" algn="just">
              <a:lnSpc>
                <a:spcPct val="95000"/>
              </a:lnSpc>
              <a:spcBef>
                <a:spcPts val="0"/>
              </a:spcBef>
              <a:spcAft>
                <a:spcPts val="0"/>
              </a:spcAft>
              <a:buSzPts val="1800"/>
              <a:buChar char="▪"/>
            </a:pPr>
            <a:r>
              <a:rPr lang="en-US" sz="1800"/>
              <a:t>Figure 2.18 </a:t>
            </a:r>
            <a:endParaRPr sz="1800"/>
          </a:p>
          <a:p>
            <a:pPr indent="-204469" lvl="2" marL="1143000" rtl="0" algn="just">
              <a:lnSpc>
                <a:spcPct val="95000"/>
              </a:lnSpc>
              <a:spcBef>
                <a:spcPts val="0"/>
              </a:spcBef>
              <a:spcAft>
                <a:spcPts val="0"/>
              </a:spcAft>
              <a:buSzPts val="1600"/>
              <a:buChar char="▪"/>
            </a:pPr>
            <a:r>
              <a:rPr lang="en-US" sz="1600"/>
              <a:t>Shows three ways of representing f (x, y)</a:t>
            </a:r>
            <a:endParaRPr sz="1600"/>
          </a:p>
          <a:p>
            <a:pPr indent="-217169" lvl="1" marL="685800" rtl="0" algn="just">
              <a:lnSpc>
                <a:spcPct val="95000"/>
              </a:lnSpc>
              <a:spcBef>
                <a:spcPts val="0"/>
              </a:spcBef>
              <a:spcAft>
                <a:spcPts val="0"/>
              </a:spcAft>
              <a:buSzPts val="1800"/>
              <a:buChar char="▪"/>
            </a:pPr>
            <a:r>
              <a:rPr lang="en-US" sz="1800"/>
              <a:t>Figure 2.18(a)</a:t>
            </a:r>
            <a:endParaRPr sz="1800"/>
          </a:p>
          <a:p>
            <a:pPr indent="-204469" lvl="2" marL="1143000" rtl="0" algn="just">
              <a:lnSpc>
                <a:spcPct val="95000"/>
              </a:lnSpc>
              <a:spcBef>
                <a:spcPts val="0"/>
              </a:spcBef>
              <a:spcAft>
                <a:spcPts val="0"/>
              </a:spcAft>
              <a:buSzPts val="1600"/>
              <a:buChar char="▪"/>
            </a:pPr>
            <a:r>
              <a:rPr lang="en-US" sz="1600"/>
              <a:t>A plot of the function</a:t>
            </a:r>
            <a:endParaRPr sz="1600"/>
          </a:p>
          <a:p>
            <a:pPr indent="-204469" lvl="2" marL="1143000" rtl="0" algn="just">
              <a:lnSpc>
                <a:spcPct val="95000"/>
              </a:lnSpc>
              <a:spcBef>
                <a:spcPts val="0"/>
              </a:spcBef>
              <a:spcAft>
                <a:spcPts val="0"/>
              </a:spcAft>
              <a:buSzPts val="1600"/>
              <a:buChar char="▪"/>
            </a:pPr>
            <a:r>
              <a:rPr lang="en-US" sz="1600"/>
              <a:t>Two axes determining spatial location</a:t>
            </a:r>
            <a:endParaRPr sz="1600"/>
          </a:p>
          <a:p>
            <a:pPr indent="-204469" lvl="2" marL="1143000" rtl="0" algn="just">
              <a:lnSpc>
                <a:spcPct val="95000"/>
              </a:lnSpc>
              <a:spcBef>
                <a:spcPts val="0"/>
              </a:spcBef>
              <a:spcAft>
                <a:spcPts val="0"/>
              </a:spcAft>
              <a:buSzPts val="1600"/>
              <a:buChar char="▪"/>
            </a:pPr>
            <a:r>
              <a:rPr lang="en-US" sz="1600"/>
              <a:t>The third axis being the values of f as a function of x and y</a:t>
            </a:r>
            <a:endParaRPr sz="1600"/>
          </a:p>
          <a:p>
            <a:pPr indent="-204469" lvl="2" marL="1143000" rtl="0" algn="just">
              <a:lnSpc>
                <a:spcPct val="95000"/>
              </a:lnSpc>
              <a:spcBef>
                <a:spcPts val="0"/>
              </a:spcBef>
              <a:spcAft>
                <a:spcPts val="0"/>
              </a:spcAft>
              <a:buSzPts val="1600"/>
              <a:buChar char="▪"/>
            </a:pPr>
            <a:r>
              <a:rPr lang="en-US" sz="1600"/>
              <a:t>This representation is useful when working with grayscale sets </a:t>
            </a:r>
            <a:endParaRPr sz="1600"/>
          </a:p>
          <a:p>
            <a:pPr indent="-204469" lvl="2" marL="1143000" rtl="0" algn="just">
              <a:lnSpc>
                <a:spcPct val="95000"/>
              </a:lnSpc>
              <a:spcBef>
                <a:spcPts val="0"/>
              </a:spcBef>
              <a:spcAft>
                <a:spcPts val="0"/>
              </a:spcAft>
              <a:buSzPts val="1600"/>
              <a:buChar char="▪"/>
            </a:pPr>
            <a:r>
              <a:rPr lang="en-US" sz="1600"/>
              <a:t>Elements are expressed as triplets of the form (x, y,z)</a:t>
            </a:r>
            <a:endParaRPr sz="1600"/>
          </a:p>
          <a:p>
            <a:pPr indent="-204469" lvl="2" marL="1143000" rtl="0" algn="just">
              <a:lnSpc>
                <a:spcPct val="95000"/>
              </a:lnSpc>
              <a:spcBef>
                <a:spcPts val="0"/>
              </a:spcBef>
              <a:spcAft>
                <a:spcPts val="0"/>
              </a:spcAft>
              <a:buSzPts val="1600"/>
              <a:buChar char="▪"/>
            </a:pPr>
            <a:r>
              <a:rPr lang="en-US" sz="1600"/>
              <a:t>Where x and y are spatial coordinates and z is the value of f at coordinates (x, y)</a:t>
            </a:r>
            <a:endParaRPr sz="1600"/>
          </a:p>
          <a:p>
            <a:pPr indent="-217169" lvl="1" marL="685800" rtl="0" algn="just">
              <a:lnSpc>
                <a:spcPct val="95000"/>
              </a:lnSpc>
              <a:spcBef>
                <a:spcPts val="0"/>
              </a:spcBef>
              <a:spcAft>
                <a:spcPts val="0"/>
              </a:spcAft>
              <a:buSzPts val="1800"/>
              <a:buChar char="▪"/>
            </a:pPr>
            <a:r>
              <a:rPr lang="en-US" sz="1800"/>
              <a:t>Figure 2.18(b)</a:t>
            </a:r>
            <a:endParaRPr sz="1800"/>
          </a:p>
          <a:p>
            <a:pPr indent="-204469" lvl="2" marL="1143000" rtl="0" algn="just">
              <a:lnSpc>
                <a:spcPct val="95000"/>
              </a:lnSpc>
              <a:spcBef>
                <a:spcPts val="0"/>
              </a:spcBef>
              <a:spcAft>
                <a:spcPts val="0"/>
              </a:spcAft>
              <a:buSzPts val="1600"/>
              <a:buChar char="▪"/>
            </a:pPr>
            <a:r>
              <a:rPr lang="en-US" sz="1600"/>
              <a:t>Shows f (x, y) as it would appear on a computer display or photograph</a:t>
            </a:r>
            <a:endParaRPr sz="1600"/>
          </a:p>
          <a:p>
            <a:pPr indent="-204469" lvl="2" marL="1143000" rtl="0" algn="just">
              <a:lnSpc>
                <a:spcPct val="95000"/>
              </a:lnSpc>
              <a:spcBef>
                <a:spcPts val="0"/>
              </a:spcBef>
              <a:spcAft>
                <a:spcPts val="0"/>
              </a:spcAft>
              <a:buSzPts val="1600"/>
              <a:buChar char="▪"/>
            </a:pPr>
            <a:r>
              <a:rPr lang="en-US" sz="1600"/>
              <a:t>Intensity of each point in the display is proportional to the value of f at that point</a:t>
            </a:r>
            <a:endParaRPr/>
          </a:p>
        </p:txBody>
      </p:sp>
      <p:sp>
        <p:nvSpPr>
          <p:cNvPr id="1031" name="Google Shape;1031;ge642387909_0_31"/>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1032" name="Google Shape;1032;ge642387909_0_31"/>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33" name="Google Shape;1033;ge642387909_0_31"/>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ge642387909_0_70"/>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1039" name="Google Shape;1039;ge642387909_0_70"/>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1040" name="Google Shape;1040;ge642387909_0_70"/>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41" name="Google Shape;1041;ge642387909_0_70"/>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pic>
        <p:nvPicPr>
          <p:cNvPr id="1042" name="Google Shape;1042;ge642387909_0_70"/>
          <p:cNvPicPr preferRelativeResize="0"/>
          <p:nvPr/>
        </p:nvPicPr>
        <p:blipFill>
          <a:blip r:embed="rId3">
            <a:alphaModFix/>
          </a:blip>
          <a:stretch>
            <a:fillRect/>
          </a:stretch>
        </p:blipFill>
        <p:spPr>
          <a:xfrm>
            <a:off x="4668300" y="624625"/>
            <a:ext cx="6920624" cy="5682101"/>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ge642387909_0_42"/>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1048" name="Google Shape;1048;ge642387909_0_42"/>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lnSpcReduction="20000"/>
          </a:bodyPr>
          <a:lstStyle/>
          <a:p>
            <a:pPr indent="-229870" lvl="0" marL="228600" rtl="0" algn="just">
              <a:spcBef>
                <a:spcPts val="500"/>
              </a:spcBef>
              <a:spcAft>
                <a:spcPts val="0"/>
              </a:spcAft>
              <a:buSzPts val="2000"/>
              <a:buFont typeface="Rockwell"/>
              <a:buChar char="▪"/>
            </a:pPr>
            <a:r>
              <a:rPr b="1" lang="en-US" sz="2000"/>
              <a:t>Representing Digital Images</a:t>
            </a:r>
            <a:endParaRPr b="1" sz="2000"/>
          </a:p>
          <a:p>
            <a:pPr indent="-217169" lvl="1" marL="685800" rtl="0" algn="just">
              <a:lnSpc>
                <a:spcPct val="95000"/>
              </a:lnSpc>
              <a:spcBef>
                <a:spcPts val="0"/>
              </a:spcBef>
              <a:spcAft>
                <a:spcPts val="0"/>
              </a:spcAft>
              <a:buSzPts val="1800"/>
              <a:buChar char="▪"/>
            </a:pPr>
            <a:r>
              <a:rPr lang="en-US" sz="1800"/>
              <a:t>Figure 2.18(b)</a:t>
            </a:r>
            <a:endParaRPr sz="1800"/>
          </a:p>
          <a:p>
            <a:pPr indent="-191769" lvl="2" marL="1143000" rtl="0" algn="just">
              <a:lnSpc>
                <a:spcPct val="95000"/>
              </a:lnSpc>
              <a:spcBef>
                <a:spcPts val="0"/>
              </a:spcBef>
              <a:spcAft>
                <a:spcPts val="0"/>
              </a:spcAft>
              <a:buSzPts val="1400"/>
              <a:buChar char="▪"/>
            </a:pPr>
            <a:r>
              <a:rPr lang="en-US" sz="1600"/>
              <a:t>Only three equally spaced intensity values</a:t>
            </a:r>
            <a:endParaRPr sz="1600"/>
          </a:p>
          <a:p>
            <a:pPr indent="-191769" lvl="2" marL="1143000" rtl="0" algn="just">
              <a:lnSpc>
                <a:spcPct val="95000"/>
              </a:lnSpc>
              <a:spcBef>
                <a:spcPts val="0"/>
              </a:spcBef>
              <a:spcAft>
                <a:spcPts val="0"/>
              </a:spcAft>
              <a:buSzPts val="1400"/>
              <a:buChar char="▪"/>
            </a:pPr>
            <a:r>
              <a:rPr lang="en-US" sz="1600"/>
              <a:t>If the intensity is normalized to the interval [0,1]</a:t>
            </a:r>
            <a:endParaRPr sz="1600"/>
          </a:p>
          <a:p>
            <a:pPr indent="-191769" lvl="2" marL="1143000" rtl="0" algn="just">
              <a:lnSpc>
                <a:spcPct val="95000"/>
              </a:lnSpc>
              <a:spcBef>
                <a:spcPts val="0"/>
              </a:spcBef>
              <a:spcAft>
                <a:spcPts val="0"/>
              </a:spcAft>
              <a:buSzPts val="1400"/>
              <a:buChar char="▪"/>
            </a:pPr>
            <a:r>
              <a:rPr lang="en-US" sz="1600"/>
              <a:t>Each point in the image has the value 0, 0.5, or 1</a:t>
            </a:r>
            <a:endParaRPr sz="1600"/>
          </a:p>
          <a:p>
            <a:pPr indent="-191769" lvl="2" marL="1143000" rtl="0" algn="just">
              <a:lnSpc>
                <a:spcPct val="95000"/>
              </a:lnSpc>
              <a:spcBef>
                <a:spcPts val="0"/>
              </a:spcBef>
              <a:spcAft>
                <a:spcPts val="0"/>
              </a:spcAft>
              <a:buSzPts val="1400"/>
              <a:buChar char="▪"/>
            </a:pPr>
            <a:r>
              <a:rPr lang="en-US" sz="1600"/>
              <a:t>A monitor or printer converts these three values to black, gray, or white, respectively</a:t>
            </a:r>
            <a:endParaRPr sz="1600"/>
          </a:p>
          <a:p>
            <a:pPr indent="-191769" lvl="2" marL="1143000" rtl="0" algn="just">
              <a:lnSpc>
                <a:spcPct val="95000"/>
              </a:lnSpc>
              <a:spcBef>
                <a:spcPts val="0"/>
              </a:spcBef>
              <a:spcAft>
                <a:spcPts val="0"/>
              </a:spcAft>
              <a:buSzPts val="1400"/>
              <a:buChar char="▪"/>
            </a:pPr>
            <a:r>
              <a:rPr lang="en-US" sz="1600"/>
              <a:t>This type of representation includes color images, and allows us to view results at a glance</a:t>
            </a:r>
            <a:endParaRPr sz="1600"/>
          </a:p>
          <a:p>
            <a:pPr indent="-217169" lvl="1" marL="685800" rtl="0" algn="just">
              <a:lnSpc>
                <a:spcPct val="95000"/>
              </a:lnSpc>
              <a:spcBef>
                <a:spcPts val="0"/>
              </a:spcBef>
              <a:spcAft>
                <a:spcPts val="0"/>
              </a:spcAft>
              <a:buSzPts val="1800"/>
              <a:buChar char="▪"/>
            </a:pPr>
            <a:r>
              <a:rPr lang="en-US" sz="1800"/>
              <a:t>Figure 2.18(c) </a:t>
            </a:r>
            <a:endParaRPr sz="1800"/>
          </a:p>
          <a:p>
            <a:pPr indent="-204469" lvl="2" marL="1143000" rtl="0" algn="just">
              <a:lnSpc>
                <a:spcPct val="95000"/>
              </a:lnSpc>
              <a:spcBef>
                <a:spcPts val="0"/>
              </a:spcBef>
              <a:spcAft>
                <a:spcPts val="0"/>
              </a:spcAft>
              <a:buSzPts val="1600"/>
              <a:buChar char="▪"/>
            </a:pPr>
            <a:r>
              <a:rPr lang="en-US" sz="1600"/>
              <a:t>Shows, the third representation is an array (matrix) composed of the numerical values of f (x, y)</a:t>
            </a:r>
            <a:endParaRPr sz="1600"/>
          </a:p>
          <a:p>
            <a:pPr indent="-204469" lvl="2" marL="1143000" rtl="0" algn="just">
              <a:lnSpc>
                <a:spcPct val="95000"/>
              </a:lnSpc>
              <a:spcBef>
                <a:spcPts val="0"/>
              </a:spcBef>
              <a:spcAft>
                <a:spcPts val="0"/>
              </a:spcAft>
              <a:buSzPts val="1600"/>
              <a:buChar char="▪"/>
            </a:pPr>
            <a:r>
              <a:rPr lang="en-US" sz="1600"/>
              <a:t>Representation used for computer processing</a:t>
            </a:r>
            <a:endParaRPr sz="1600"/>
          </a:p>
          <a:p>
            <a:pPr indent="-204469" lvl="2" marL="1143000" rtl="0" algn="just">
              <a:lnSpc>
                <a:spcPct val="95000"/>
              </a:lnSpc>
              <a:spcBef>
                <a:spcPts val="0"/>
              </a:spcBef>
              <a:spcAft>
                <a:spcPts val="0"/>
              </a:spcAft>
              <a:buSzPts val="1600"/>
              <a:buChar char="▪"/>
            </a:pPr>
            <a:r>
              <a:rPr lang="en-US" sz="1600"/>
              <a:t>In equation form, we write the representation of an M * N numerical array as</a:t>
            </a:r>
            <a:endParaRPr sz="1600"/>
          </a:p>
          <a:p>
            <a:pPr indent="0" lvl="0" marL="685800" rtl="0" algn="just">
              <a:lnSpc>
                <a:spcPct val="95000"/>
              </a:lnSpc>
              <a:spcBef>
                <a:spcPts val="1900"/>
              </a:spcBef>
              <a:spcAft>
                <a:spcPts val="0"/>
              </a:spcAft>
              <a:buNone/>
            </a:pPr>
            <a:r>
              <a:t/>
            </a:r>
            <a:endParaRPr/>
          </a:p>
          <a:p>
            <a:pPr indent="0" lvl="0" marL="685800" rtl="0" algn="just">
              <a:lnSpc>
                <a:spcPct val="95000"/>
              </a:lnSpc>
              <a:spcBef>
                <a:spcPts val="1900"/>
              </a:spcBef>
              <a:spcAft>
                <a:spcPts val="0"/>
              </a:spcAft>
              <a:buNone/>
            </a:pPr>
            <a:r>
              <a:t/>
            </a:r>
            <a:endParaRPr/>
          </a:p>
          <a:p>
            <a:pPr indent="0" lvl="0" marL="0" rtl="0" algn="just">
              <a:lnSpc>
                <a:spcPct val="95000"/>
              </a:lnSpc>
              <a:spcBef>
                <a:spcPts val="1900"/>
              </a:spcBef>
              <a:spcAft>
                <a:spcPts val="0"/>
              </a:spcAft>
              <a:buNone/>
            </a:pPr>
            <a:r>
              <a:t/>
            </a:r>
            <a:endParaRPr/>
          </a:p>
          <a:p>
            <a:pPr indent="0" lvl="0" marL="685800" rtl="0" algn="just">
              <a:lnSpc>
                <a:spcPct val="95000"/>
              </a:lnSpc>
              <a:spcBef>
                <a:spcPts val="1900"/>
              </a:spcBef>
              <a:spcAft>
                <a:spcPts val="0"/>
              </a:spcAft>
              <a:buNone/>
            </a:pPr>
            <a:r>
              <a:t/>
            </a:r>
            <a:endParaRPr sz="1600"/>
          </a:p>
        </p:txBody>
      </p:sp>
      <p:sp>
        <p:nvSpPr>
          <p:cNvPr id="1049" name="Google Shape;1049;ge642387909_0_42"/>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1050" name="Google Shape;1050;ge642387909_0_42"/>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51" name="Google Shape;1051;ge642387909_0_42"/>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pic>
        <p:nvPicPr>
          <p:cNvPr id="1052" name="Google Shape;1052;ge642387909_0_42"/>
          <p:cNvPicPr preferRelativeResize="0"/>
          <p:nvPr/>
        </p:nvPicPr>
        <p:blipFill>
          <a:blip r:embed="rId3">
            <a:alphaModFix/>
          </a:blip>
          <a:stretch>
            <a:fillRect/>
          </a:stretch>
        </p:blipFill>
        <p:spPr>
          <a:xfrm>
            <a:off x="5506225" y="4247800"/>
            <a:ext cx="5894226" cy="13083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ge642387909_0_52"/>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1058" name="Google Shape;1058;ge642387909_0_52"/>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lnSpcReduction="20000"/>
          </a:bodyPr>
          <a:lstStyle/>
          <a:p>
            <a:pPr indent="-229870" lvl="0" marL="228600" rtl="0" algn="just">
              <a:spcBef>
                <a:spcPts val="500"/>
              </a:spcBef>
              <a:spcAft>
                <a:spcPts val="0"/>
              </a:spcAft>
              <a:buSzPts val="2000"/>
              <a:buFont typeface="Rockwell"/>
              <a:buChar char="▪"/>
            </a:pPr>
            <a:r>
              <a:rPr b="1" lang="en-US" sz="2000"/>
              <a:t>Representing Digital Images</a:t>
            </a:r>
            <a:endParaRPr b="1" sz="2000"/>
          </a:p>
          <a:p>
            <a:pPr indent="-217169" lvl="1" marL="685800" rtl="0" algn="just">
              <a:lnSpc>
                <a:spcPct val="95000"/>
              </a:lnSpc>
              <a:spcBef>
                <a:spcPts val="0"/>
              </a:spcBef>
              <a:spcAft>
                <a:spcPts val="0"/>
              </a:spcAft>
              <a:buSzPts val="1800"/>
              <a:buChar char="▪"/>
            </a:pPr>
            <a:r>
              <a:rPr lang="en-US" sz="1800"/>
              <a:t>Figure 2.18(c) </a:t>
            </a:r>
            <a:endParaRPr sz="1800"/>
          </a:p>
          <a:p>
            <a:pPr indent="-204469" lvl="2" marL="1143000" rtl="0" algn="just">
              <a:lnSpc>
                <a:spcPct val="95000"/>
              </a:lnSpc>
              <a:spcBef>
                <a:spcPts val="0"/>
              </a:spcBef>
              <a:spcAft>
                <a:spcPts val="0"/>
              </a:spcAft>
              <a:buSzPts val="1600"/>
              <a:buChar char="▪"/>
            </a:pPr>
            <a:r>
              <a:rPr lang="en-US" sz="1600"/>
              <a:t>The right side of this equation is a digital image represented as an array of real numbers</a:t>
            </a:r>
            <a:endParaRPr sz="1600"/>
          </a:p>
          <a:p>
            <a:pPr indent="-204469" lvl="2" marL="1143000" rtl="0" algn="just">
              <a:lnSpc>
                <a:spcPct val="95000"/>
              </a:lnSpc>
              <a:spcBef>
                <a:spcPts val="0"/>
              </a:spcBef>
              <a:spcAft>
                <a:spcPts val="0"/>
              </a:spcAft>
              <a:buSzPts val="1600"/>
              <a:buChar char="▪"/>
            </a:pPr>
            <a:r>
              <a:rPr lang="en-US" sz="1600"/>
              <a:t>Each element of this array is called an </a:t>
            </a:r>
            <a:r>
              <a:rPr i="1" lang="en-US" sz="1600"/>
              <a:t>image element, picture element, pixel, </a:t>
            </a:r>
            <a:r>
              <a:rPr lang="en-US" sz="1600"/>
              <a:t>or</a:t>
            </a:r>
            <a:r>
              <a:rPr i="1" lang="en-US" sz="1600"/>
              <a:t> pel</a:t>
            </a:r>
            <a:endParaRPr i="1" sz="1600"/>
          </a:p>
          <a:p>
            <a:pPr indent="-204469" lvl="2" marL="1143000" rtl="0" algn="just">
              <a:lnSpc>
                <a:spcPct val="95000"/>
              </a:lnSpc>
              <a:spcBef>
                <a:spcPts val="0"/>
              </a:spcBef>
              <a:spcAft>
                <a:spcPts val="0"/>
              </a:spcAft>
              <a:buSzPts val="1600"/>
              <a:buChar char="▪"/>
            </a:pPr>
            <a:r>
              <a:rPr lang="en-US" sz="1600"/>
              <a:t>We use the terms </a:t>
            </a:r>
            <a:r>
              <a:rPr i="1" lang="en-US" sz="1600"/>
              <a:t>image</a:t>
            </a:r>
            <a:r>
              <a:rPr lang="en-US" sz="1600"/>
              <a:t> and pixel throughout the book to denote a digital image and its elements</a:t>
            </a:r>
            <a:endParaRPr sz="1600"/>
          </a:p>
          <a:p>
            <a:pPr indent="-217169" lvl="1" marL="685800" rtl="0" algn="just">
              <a:lnSpc>
                <a:spcPct val="95000"/>
              </a:lnSpc>
              <a:spcBef>
                <a:spcPts val="0"/>
              </a:spcBef>
              <a:spcAft>
                <a:spcPts val="0"/>
              </a:spcAft>
              <a:buSzPts val="1800"/>
              <a:buChar char="▪"/>
            </a:pPr>
            <a:r>
              <a:rPr lang="en-US" sz="1800"/>
              <a:t>Figure 2.19 </a:t>
            </a:r>
            <a:endParaRPr sz="1800"/>
          </a:p>
          <a:p>
            <a:pPr indent="-204469" lvl="2" marL="1143000" rtl="0" algn="just">
              <a:lnSpc>
                <a:spcPct val="95000"/>
              </a:lnSpc>
              <a:spcBef>
                <a:spcPts val="0"/>
              </a:spcBef>
              <a:spcAft>
                <a:spcPts val="0"/>
              </a:spcAft>
              <a:buSzPts val="1600"/>
              <a:buChar char="▪"/>
            </a:pPr>
            <a:r>
              <a:rPr lang="en-US" sz="1600"/>
              <a:t>Shows a graphical representation of an image array,</a:t>
            </a:r>
            <a:endParaRPr sz="1600"/>
          </a:p>
          <a:p>
            <a:pPr indent="-204469" lvl="2" marL="1143000" rtl="0" algn="just">
              <a:lnSpc>
                <a:spcPct val="95000"/>
              </a:lnSpc>
              <a:spcBef>
                <a:spcPts val="0"/>
              </a:spcBef>
              <a:spcAft>
                <a:spcPts val="0"/>
              </a:spcAft>
              <a:buSzPts val="1600"/>
              <a:buChar char="▪"/>
            </a:pPr>
            <a:r>
              <a:rPr lang="en-US" sz="1600"/>
              <a:t>Where the x- and y-axis are used to denote the rows and columns of the array</a:t>
            </a:r>
            <a:endParaRPr sz="1600"/>
          </a:p>
          <a:p>
            <a:pPr indent="-204469" lvl="2" marL="1143000" rtl="0" algn="just">
              <a:lnSpc>
                <a:spcPct val="95000"/>
              </a:lnSpc>
              <a:spcBef>
                <a:spcPts val="0"/>
              </a:spcBef>
              <a:spcAft>
                <a:spcPts val="0"/>
              </a:spcAft>
              <a:buSzPts val="1600"/>
              <a:buChar char="▪"/>
            </a:pPr>
            <a:r>
              <a:rPr lang="en-US" sz="1600"/>
              <a:t>Specific pixels are values of the array at a fixed pair of coordinates</a:t>
            </a:r>
            <a:endParaRPr sz="1600"/>
          </a:p>
          <a:p>
            <a:pPr indent="-204469" lvl="2" marL="1143000" rtl="0" algn="just">
              <a:lnSpc>
                <a:spcPct val="95000"/>
              </a:lnSpc>
              <a:spcBef>
                <a:spcPts val="0"/>
              </a:spcBef>
              <a:spcAft>
                <a:spcPts val="0"/>
              </a:spcAft>
              <a:buSzPts val="1600"/>
              <a:buChar char="▪"/>
            </a:pPr>
            <a:r>
              <a:rPr lang="en-US" sz="1600"/>
              <a:t>Generally use f (i, j) when referring to a pixel with coordinates (i, j)</a:t>
            </a:r>
            <a:endParaRPr sz="1600"/>
          </a:p>
          <a:p>
            <a:pPr indent="-204469" lvl="2" marL="1143000" rtl="0" algn="just">
              <a:lnSpc>
                <a:spcPct val="95000"/>
              </a:lnSpc>
              <a:spcBef>
                <a:spcPts val="0"/>
              </a:spcBef>
              <a:spcAft>
                <a:spcPts val="0"/>
              </a:spcAft>
              <a:buSzPts val="1600"/>
              <a:buChar char="▪"/>
            </a:pPr>
            <a:r>
              <a:rPr lang="en-US" sz="1600"/>
              <a:t>Represent a digital image in a traditional matrix form:</a:t>
            </a:r>
            <a:endParaRPr sz="1600"/>
          </a:p>
          <a:p>
            <a:pPr indent="0" lvl="0" marL="685800" rtl="0" algn="just">
              <a:lnSpc>
                <a:spcPct val="95000"/>
              </a:lnSpc>
              <a:spcBef>
                <a:spcPts val="1900"/>
              </a:spcBef>
              <a:spcAft>
                <a:spcPts val="0"/>
              </a:spcAft>
              <a:buNone/>
            </a:pPr>
            <a:r>
              <a:t/>
            </a:r>
            <a:endParaRPr sz="1600"/>
          </a:p>
          <a:p>
            <a:pPr indent="0" lvl="0" marL="685800" rtl="0" algn="just">
              <a:lnSpc>
                <a:spcPct val="95000"/>
              </a:lnSpc>
              <a:spcBef>
                <a:spcPts val="1900"/>
              </a:spcBef>
              <a:spcAft>
                <a:spcPts val="0"/>
              </a:spcAft>
              <a:buNone/>
            </a:pPr>
            <a:r>
              <a:t/>
            </a:r>
            <a:endParaRPr/>
          </a:p>
          <a:p>
            <a:pPr indent="0" lvl="0" marL="0" rtl="0" algn="just">
              <a:lnSpc>
                <a:spcPct val="95000"/>
              </a:lnSpc>
              <a:spcBef>
                <a:spcPts val="1900"/>
              </a:spcBef>
              <a:spcAft>
                <a:spcPts val="0"/>
              </a:spcAft>
              <a:buNone/>
            </a:pPr>
            <a:r>
              <a:t/>
            </a:r>
            <a:endParaRPr sz="1600"/>
          </a:p>
        </p:txBody>
      </p:sp>
      <p:sp>
        <p:nvSpPr>
          <p:cNvPr id="1059" name="Google Shape;1059;ge642387909_0_52"/>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1060" name="Google Shape;1060;ge642387909_0_52"/>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61" name="Google Shape;1061;ge642387909_0_52"/>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pic>
        <p:nvPicPr>
          <p:cNvPr id="1062" name="Google Shape;1062;ge642387909_0_52"/>
          <p:cNvPicPr preferRelativeResize="0"/>
          <p:nvPr/>
        </p:nvPicPr>
        <p:blipFill>
          <a:blip r:embed="rId3">
            <a:alphaModFix/>
          </a:blip>
          <a:stretch>
            <a:fillRect/>
          </a:stretch>
        </p:blipFill>
        <p:spPr>
          <a:xfrm>
            <a:off x="5652374" y="4726075"/>
            <a:ext cx="6200154" cy="1501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8"/>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406" name="Google Shape;406;p8"/>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228600" lvl="0" marL="228600" rtl="0" algn="just">
              <a:lnSpc>
                <a:spcPct val="120000"/>
              </a:lnSpc>
              <a:spcBef>
                <a:spcPts val="0"/>
              </a:spcBef>
              <a:spcAft>
                <a:spcPts val="0"/>
              </a:spcAft>
              <a:buSzPts val="2200"/>
              <a:buChar char="▪"/>
            </a:pPr>
            <a:r>
              <a:rPr b="1" lang="en-US" sz="2000">
                <a:solidFill>
                  <a:srgbClr val="000000"/>
                </a:solidFill>
              </a:rPr>
              <a:t>What is Digital Image Processing?</a:t>
            </a:r>
            <a:r>
              <a:rPr b="1" i="0" lang="en-US" sz="2000" u="none" strike="noStrike">
                <a:solidFill>
                  <a:srgbClr val="000000"/>
                </a:solidFill>
              </a:rPr>
              <a:t> </a:t>
            </a:r>
            <a:endParaRPr b="1" sz="2000">
              <a:solidFill>
                <a:srgbClr val="000000"/>
              </a:solidFill>
            </a:endParaRPr>
          </a:p>
          <a:p>
            <a:pPr indent="-228600" lvl="2" marL="685800" rtl="0" algn="just">
              <a:lnSpc>
                <a:spcPct val="140000"/>
              </a:lnSpc>
              <a:spcBef>
                <a:spcPts val="1000"/>
              </a:spcBef>
              <a:spcAft>
                <a:spcPts val="0"/>
              </a:spcAft>
              <a:buSzPts val="1980"/>
              <a:buChar char="▪"/>
            </a:pPr>
            <a:r>
              <a:rPr lang="en-US" sz="1800">
                <a:solidFill>
                  <a:srgbClr val="000000"/>
                </a:solidFill>
              </a:rPr>
              <a:t>Digital Image Processing</a:t>
            </a:r>
            <a:endParaRPr/>
          </a:p>
          <a:p>
            <a:pPr indent="-228600" lvl="3" marL="1143000" rtl="0" algn="just">
              <a:lnSpc>
                <a:spcPct val="130000"/>
              </a:lnSpc>
              <a:spcBef>
                <a:spcPts val="1000"/>
              </a:spcBef>
              <a:spcAft>
                <a:spcPts val="0"/>
              </a:spcAft>
              <a:buSzPts val="1760"/>
              <a:buChar char="▪"/>
            </a:pPr>
            <a:r>
              <a:rPr lang="en-US" sz="1600">
                <a:solidFill>
                  <a:srgbClr val="000000"/>
                </a:solidFill>
              </a:rPr>
              <a:t>High Level Processes</a:t>
            </a:r>
            <a:endParaRPr/>
          </a:p>
          <a:p>
            <a:pPr indent="-228600" lvl="4" marL="1600200" rtl="0" algn="just">
              <a:lnSpc>
                <a:spcPct val="130000"/>
              </a:lnSpc>
              <a:spcBef>
                <a:spcPts val="1000"/>
              </a:spcBef>
              <a:spcAft>
                <a:spcPts val="0"/>
              </a:spcAft>
              <a:buSzPts val="1540"/>
              <a:buChar char="▪"/>
            </a:pPr>
            <a:r>
              <a:rPr lang="en-US" sz="1400">
                <a:solidFill>
                  <a:srgbClr val="000000"/>
                </a:solidFill>
              </a:rPr>
              <a:t>Involves “making sense” of an ensemble of recognized objects, as in image analysis,</a:t>
            </a:r>
            <a:endParaRPr/>
          </a:p>
          <a:p>
            <a:pPr indent="-228600" lvl="4" marL="1600200" rtl="0" algn="just">
              <a:lnSpc>
                <a:spcPct val="130000"/>
              </a:lnSpc>
              <a:spcBef>
                <a:spcPts val="1000"/>
              </a:spcBef>
              <a:spcAft>
                <a:spcPts val="0"/>
              </a:spcAft>
              <a:buSzPts val="1540"/>
              <a:buChar char="▪"/>
            </a:pPr>
            <a:r>
              <a:rPr lang="en-US" sz="1400">
                <a:solidFill>
                  <a:srgbClr val="000000"/>
                </a:solidFill>
              </a:rPr>
              <a:t>Performing the cognitive functions normally associated with human vision</a:t>
            </a:r>
            <a:endParaRPr sz="1400">
              <a:solidFill>
                <a:srgbClr val="000000"/>
              </a:solidFill>
            </a:endParaRPr>
          </a:p>
        </p:txBody>
      </p:sp>
      <p:sp>
        <p:nvSpPr>
          <p:cNvPr id="407" name="Google Shape;407;p8"/>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408" name="Google Shape;408;p8"/>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9" name="Google Shape;409;p8"/>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ge642387909_0_82"/>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1068" name="Google Shape;1068;ge642387909_0_82"/>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1069" name="Google Shape;1069;ge642387909_0_82"/>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70" name="Google Shape;1070;ge642387909_0_82"/>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pic>
        <p:nvPicPr>
          <p:cNvPr id="1071" name="Google Shape;1071;ge642387909_0_82"/>
          <p:cNvPicPr preferRelativeResize="0"/>
          <p:nvPr/>
        </p:nvPicPr>
        <p:blipFill>
          <a:blip r:embed="rId3">
            <a:alphaModFix/>
          </a:blip>
          <a:stretch>
            <a:fillRect/>
          </a:stretch>
        </p:blipFill>
        <p:spPr>
          <a:xfrm>
            <a:off x="4462275" y="1617700"/>
            <a:ext cx="7729724" cy="3423567"/>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ge642387909_0_91"/>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1077" name="Google Shape;1077;ge642387909_0_91"/>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lnSpcReduction="10000"/>
          </a:bodyPr>
          <a:lstStyle/>
          <a:p>
            <a:pPr indent="-229870" lvl="0" marL="228600" rtl="0" algn="just">
              <a:spcBef>
                <a:spcPts val="500"/>
              </a:spcBef>
              <a:spcAft>
                <a:spcPts val="0"/>
              </a:spcAft>
              <a:buSzPts val="2000"/>
              <a:buFont typeface="Rockwell"/>
              <a:buChar char="▪"/>
            </a:pPr>
            <a:r>
              <a:rPr b="1" lang="en-US" sz="2000"/>
              <a:t>Representing Digital Images</a:t>
            </a:r>
            <a:endParaRPr b="1" sz="2000"/>
          </a:p>
          <a:p>
            <a:pPr indent="-217169" lvl="1" marL="685800" rtl="0" algn="just">
              <a:lnSpc>
                <a:spcPct val="95000"/>
              </a:lnSpc>
              <a:spcBef>
                <a:spcPts val="0"/>
              </a:spcBef>
              <a:spcAft>
                <a:spcPts val="0"/>
              </a:spcAft>
              <a:buSzPts val="1800"/>
              <a:buChar char="▪"/>
            </a:pPr>
            <a:r>
              <a:rPr lang="en-US" sz="1800"/>
              <a:t>Figure 2.19 </a:t>
            </a:r>
            <a:endParaRPr sz="1800"/>
          </a:p>
          <a:p>
            <a:pPr indent="-204469" lvl="2" marL="1143000" rtl="0" algn="just">
              <a:lnSpc>
                <a:spcPct val="95000"/>
              </a:lnSpc>
              <a:spcBef>
                <a:spcPts val="0"/>
              </a:spcBef>
              <a:spcAft>
                <a:spcPts val="0"/>
              </a:spcAft>
              <a:buSzPts val="1600"/>
              <a:buChar char="▪"/>
            </a:pPr>
            <a:r>
              <a:rPr lang="en-US" sz="1600"/>
              <a:t>Clearly, </a:t>
            </a:r>
            <a:r>
              <a:rPr i="1" lang="en-US" sz="1600">
                <a:latin typeface="Arial"/>
                <a:ea typeface="Arial"/>
                <a:cs typeface="Arial"/>
                <a:sym typeface="Arial"/>
              </a:rPr>
              <a:t>a</a:t>
            </a:r>
            <a:r>
              <a:rPr baseline="-25000" i="1" lang="en-US" sz="1600">
                <a:latin typeface="Arial"/>
                <a:ea typeface="Arial"/>
                <a:cs typeface="Arial"/>
                <a:sym typeface="Arial"/>
              </a:rPr>
              <a:t>i, j</a:t>
            </a:r>
            <a:r>
              <a:rPr i="1" lang="en-US" sz="1600">
                <a:latin typeface="Arial"/>
                <a:ea typeface="Arial"/>
                <a:cs typeface="Arial"/>
                <a:sym typeface="Arial"/>
              </a:rPr>
              <a:t> </a:t>
            </a:r>
            <a:r>
              <a:rPr i="1" lang="en-US" sz="650">
                <a:latin typeface="Arial"/>
                <a:ea typeface="Arial"/>
                <a:cs typeface="Arial"/>
                <a:sym typeface="Arial"/>
              </a:rPr>
              <a:t> </a:t>
            </a:r>
            <a:r>
              <a:rPr lang="en-US" sz="1600"/>
              <a:t> = f (i , j ), so Eqs. (2-9) and (2-10) denote identical arrays</a:t>
            </a:r>
            <a:endParaRPr sz="1600"/>
          </a:p>
          <a:p>
            <a:pPr indent="-204469" lvl="2" marL="1143000" rtl="0" algn="just">
              <a:lnSpc>
                <a:spcPct val="95000"/>
              </a:lnSpc>
              <a:spcBef>
                <a:spcPts val="0"/>
              </a:spcBef>
              <a:spcAft>
                <a:spcPts val="0"/>
              </a:spcAft>
              <a:buSzPts val="1600"/>
              <a:buChar char="▪"/>
            </a:pPr>
            <a:r>
              <a:rPr lang="en-US" sz="1600"/>
              <a:t>Define the origin of an image at the top left corner </a:t>
            </a:r>
            <a:endParaRPr sz="1600"/>
          </a:p>
          <a:p>
            <a:pPr indent="-204469" lvl="2" marL="1143000" rtl="0" algn="just">
              <a:lnSpc>
                <a:spcPct val="95000"/>
              </a:lnSpc>
              <a:spcBef>
                <a:spcPts val="0"/>
              </a:spcBef>
              <a:spcAft>
                <a:spcPts val="0"/>
              </a:spcAft>
              <a:buSzPts val="1600"/>
              <a:buChar char="▪"/>
            </a:pPr>
            <a:r>
              <a:rPr lang="en-US" sz="1600"/>
              <a:t>This is a convention based on the fact that many image displays (e.g., TV monitors) sweep an image starting at the top left and moving to the right, one row at a time</a:t>
            </a:r>
            <a:endParaRPr sz="1600"/>
          </a:p>
          <a:p>
            <a:pPr indent="-204469" lvl="2" marL="1143000" rtl="0" algn="just">
              <a:lnSpc>
                <a:spcPct val="95000"/>
              </a:lnSpc>
              <a:spcBef>
                <a:spcPts val="0"/>
              </a:spcBef>
              <a:spcAft>
                <a:spcPts val="0"/>
              </a:spcAft>
              <a:buSzPts val="1600"/>
              <a:buChar char="▪"/>
            </a:pPr>
            <a:r>
              <a:rPr lang="en-US" sz="1600"/>
              <a:t>The fact that the first element of a matrix is by convention at the top left of the array</a:t>
            </a:r>
            <a:endParaRPr sz="1600"/>
          </a:p>
          <a:p>
            <a:pPr indent="-204469" lvl="2" marL="1143000" rtl="0" algn="just">
              <a:lnSpc>
                <a:spcPct val="95000"/>
              </a:lnSpc>
              <a:spcBef>
                <a:spcPts val="0"/>
              </a:spcBef>
              <a:spcAft>
                <a:spcPts val="0"/>
              </a:spcAft>
              <a:buSzPts val="1600"/>
              <a:buChar char="▪"/>
            </a:pPr>
            <a:r>
              <a:rPr lang="en-US" sz="1600"/>
              <a:t>Choosing the origin of f (x, y) at that point makes sense mathematically because digital images in reality are matrices</a:t>
            </a:r>
            <a:endParaRPr sz="1600"/>
          </a:p>
          <a:p>
            <a:pPr indent="-204469" lvl="2" marL="1143000" rtl="0" algn="just">
              <a:lnSpc>
                <a:spcPct val="95000"/>
              </a:lnSpc>
              <a:spcBef>
                <a:spcPts val="0"/>
              </a:spcBef>
              <a:spcAft>
                <a:spcPts val="0"/>
              </a:spcAft>
              <a:buSzPts val="1600"/>
              <a:buChar char="▪"/>
            </a:pPr>
            <a:r>
              <a:rPr lang="en-US" sz="1600"/>
              <a:t>In fact,sometimes we use x and y interchangeably in equations with the rows (r) and columns (c) of a matrix</a:t>
            </a:r>
            <a:endParaRPr sz="1600"/>
          </a:p>
          <a:p>
            <a:pPr indent="-204469" lvl="2" marL="1143000" rtl="0" algn="just">
              <a:lnSpc>
                <a:spcPct val="95000"/>
              </a:lnSpc>
              <a:spcBef>
                <a:spcPts val="0"/>
              </a:spcBef>
              <a:spcAft>
                <a:spcPts val="0"/>
              </a:spcAft>
              <a:buSzPts val="1600"/>
              <a:buChar char="▪"/>
            </a:pPr>
            <a:r>
              <a:rPr lang="en-US" sz="1600"/>
              <a:t>The positive x-axis extends downward and the positive y-axis extends to the right, is precisely the right-handed Cartesian coordinate system with which you are familiar, but shown rotated by 90° so that the origin appears on the top, left</a:t>
            </a:r>
            <a:endParaRPr sz="1600"/>
          </a:p>
        </p:txBody>
      </p:sp>
      <p:sp>
        <p:nvSpPr>
          <p:cNvPr id="1078" name="Google Shape;1078;ge642387909_0_91"/>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1079" name="Google Shape;1079;ge642387909_0_91"/>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80" name="Google Shape;1080;ge642387909_0_91"/>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ge642387909_0_105"/>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1086" name="Google Shape;1086;ge642387909_0_105"/>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lnSpcReduction="10000"/>
          </a:bodyPr>
          <a:lstStyle/>
          <a:p>
            <a:pPr indent="-229870" lvl="0" marL="228600" rtl="0" algn="just">
              <a:spcBef>
                <a:spcPts val="500"/>
              </a:spcBef>
              <a:spcAft>
                <a:spcPts val="0"/>
              </a:spcAft>
              <a:buSzPts val="2000"/>
              <a:buFont typeface="Rockwell"/>
              <a:buChar char="▪"/>
            </a:pPr>
            <a:r>
              <a:rPr b="1" lang="en-US" sz="2000"/>
              <a:t>Representing Digital Images</a:t>
            </a:r>
            <a:endParaRPr b="1" sz="2000"/>
          </a:p>
          <a:p>
            <a:pPr indent="-217169" lvl="1" marL="685800" rtl="0" algn="just">
              <a:lnSpc>
                <a:spcPct val="95000"/>
              </a:lnSpc>
              <a:spcBef>
                <a:spcPts val="0"/>
              </a:spcBef>
              <a:spcAft>
                <a:spcPts val="0"/>
              </a:spcAft>
              <a:buSzPts val="1800"/>
              <a:buChar char="▪"/>
            </a:pPr>
            <a:r>
              <a:rPr lang="en-US" sz="1800"/>
              <a:t>Figure 2.19 </a:t>
            </a:r>
            <a:endParaRPr sz="1800"/>
          </a:p>
          <a:p>
            <a:pPr indent="-204469" lvl="2" marL="1143000" rtl="0" algn="just">
              <a:lnSpc>
                <a:spcPct val="95000"/>
              </a:lnSpc>
              <a:spcBef>
                <a:spcPts val="0"/>
              </a:spcBef>
              <a:spcAft>
                <a:spcPts val="0"/>
              </a:spcAft>
              <a:buSzPts val="1600"/>
              <a:buChar char="▪"/>
            </a:pPr>
            <a:r>
              <a:rPr lang="en-US" sz="1600"/>
              <a:t>An M × N digital image with origin at (0,0) </a:t>
            </a:r>
            <a:endParaRPr sz="1600"/>
          </a:p>
          <a:p>
            <a:pPr indent="-204469" lvl="2" marL="1143000" rtl="0" algn="just">
              <a:lnSpc>
                <a:spcPct val="95000"/>
              </a:lnSpc>
              <a:spcBef>
                <a:spcPts val="0"/>
              </a:spcBef>
              <a:spcAft>
                <a:spcPts val="0"/>
              </a:spcAft>
              <a:buSzPts val="1600"/>
              <a:buChar char="▪"/>
            </a:pPr>
            <a:r>
              <a:rPr lang="en-US" sz="1600"/>
              <a:t>Range to (M − 1,N − 1)</a:t>
            </a:r>
            <a:endParaRPr sz="1600"/>
          </a:p>
          <a:p>
            <a:pPr indent="-204469" lvl="2" marL="1143000" rtl="0" algn="just">
              <a:lnSpc>
                <a:spcPct val="95000"/>
              </a:lnSpc>
              <a:spcBef>
                <a:spcPts val="0"/>
              </a:spcBef>
              <a:spcAft>
                <a:spcPts val="0"/>
              </a:spcAft>
              <a:buSzPts val="1600"/>
              <a:buChar char="▪"/>
            </a:pPr>
            <a:r>
              <a:rPr lang="en-US" sz="1600"/>
              <a:t>Center is obtained by dividing M and N by 2 and rounding down to the nearest integer</a:t>
            </a:r>
            <a:endParaRPr sz="1600"/>
          </a:p>
          <a:p>
            <a:pPr indent="-204469" lvl="2" marL="1143000" rtl="0" algn="just">
              <a:lnSpc>
                <a:spcPct val="95000"/>
              </a:lnSpc>
              <a:spcBef>
                <a:spcPts val="0"/>
              </a:spcBef>
              <a:spcAft>
                <a:spcPts val="0"/>
              </a:spcAft>
              <a:buSzPts val="1600"/>
              <a:buChar char="▪"/>
            </a:pPr>
            <a:r>
              <a:rPr lang="en-US" sz="1600"/>
              <a:t>This operation sometimes is denoted using the floor operator</a:t>
            </a:r>
            <a:endParaRPr sz="1600"/>
          </a:p>
          <a:p>
            <a:pPr indent="-204469" lvl="2" marL="1143000" rtl="0" algn="just">
              <a:lnSpc>
                <a:spcPct val="95000"/>
              </a:lnSpc>
              <a:spcBef>
                <a:spcPts val="0"/>
              </a:spcBef>
              <a:spcAft>
                <a:spcPts val="0"/>
              </a:spcAft>
              <a:buSzPts val="1600"/>
              <a:buChar char="▪"/>
            </a:pPr>
            <a:r>
              <a:rPr lang="en-US" sz="1600"/>
              <a:t>This holds true for M and N even or odd</a:t>
            </a:r>
            <a:endParaRPr sz="1600"/>
          </a:p>
          <a:p>
            <a:pPr indent="-204469" lvl="2" marL="1143000" rtl="0" algn="just">
              <a:lnSpc>
                <a:spcPct val="95000"/>
              </a:lnSpc>
              <a:spcBef>
                <a:spcPts val="0"/>
              </a:spcBef>
              <a:spcAft>
                <a:spcPts val="0"/>
              </a:spcAft>
              <a:buSzPts val="1600"/>
              <a:buChar char="▪"/>
            </a:pPr>
            <a:r>
              <a:rPr lang="en-US" sz="1600"/>
              <a:t>For example, the center of an image of size 1023 × 1024 is at (511, 512)</a:t>
            </a:r>
            <a:endParaRPr sz="1600"/>
          </a:p>
          <a:p>
            <a:pPr indent="-204469" lvl="2" marL="1143000" rtl="0" algn="just">
              <a:lnSpc>
                <a:spcPct val="95000"/>
              </a:lnSpc>
              <a:spcBef>
                <a:spcPts val="0"/>
              </a:spcBef>
              <a:spcAft>
                <a:spcPts val="0"/>
              </a:spcAft>
              <a:buSzPts val="1600"/>
              <a:buChar char="▪"/>
            </a:pPr>
            <a:r>
              <a:rPr lang="en-US" sz="1600"/>
              <a:t>Some programming languages (e.g., MATLAB) start indexing at 1 instead of at 0</a:t>
            </a:r>
            <a:endParaRPr sz="1600"/>
          </a:p>
          <a:p>
            <a:pPr indent="-204469" lvl="2" marL="1143000" rtl="0" algn="just">
              <a:lnSpc>
                <a:spcPct val="95000"/>
              </a:lnSpc>
              <a:spcBef>
                <a:spcPts val="0"/>
              </a:spcBef>
              <a:spcAft>
                <a:spcPts val="0"/>
              </a:spcAft>
              <a:buSzPts val="1600"/>
              <a:buChar char="▪"/>
            </a:pPr>
            <a:r>
              <a:rPr lang="en-US" sz="1600"/>
              <a:t>The center of an image in that case is found at (</a:t>
            </a:r>
            <a:r>
              <a:rPr i="1" lang="en-US" sz="1600">
                <a:latin typeface="Arial"/>
                <a:ea typeface="Arial"/>
                <a:cs typeface="Arial"/>
                <a:sym typeface="Arial"/>
              </a:rPr>
              <a:t>x</a:t>
            </a:r>
            <a:r>
              <a:rPr baseline="-25000" i="1" lang="en-US" sz="1600">
                <a:latin typeface="Arial"/>
                <a:ea typeface="Arial"/>
                <a:cs typeface="Arial"/>
                <a:sym typeface="Arial"/>
              </a:rPr>
              <a:t>c</a:t>
            </a:r>
            <a:r>
              <a:rPr i="1" lang="en-US" sz="1600">
                <a:latin typeface="Arial"/>
                <a:ea typeface="Arial"/>
                <a:cs typeface="Arial"/>
                <a:sym typeface="Arial"/>
              </a:rPr>
              <a:t>  , y</a:t>
            </a:r>
            <a:r>
              <a:rPr baseline="-25000" i="1" lang="en-US" sz="1600">
                <a:latin typeface="Arial"/>
                <a:ea typeface="Arial"/>
                <a:cs typeface="Arial"/>
                <a:sym typeface="Arial"/>
              </a:rPr>
              <a:t>c</a:t>
            </a:r>
            <a:r>
              <a:rPr lang="en-US" sz="1600"/>
              <a:t>) = (floor(M/2) + 1 , floor(N/2) + 1)</a:t>
            </a:r>
            <a:endParaRPr sz="1600"/>
          </a:p>
          <a:p>
            <a:pPr indent="-217169" lvl="1" marL="685800" rtl="0" algn="just">
              <a:lnSpc>
                <a:spcPct val="95000"/>
              </a:lnSpc>
              <a:spcBef>
                <a:spcPts val="0"/>
              </a:spcBef>
              <a:spcAft>
                <a:spcPts val="0"/>
              </a:spcAft>
              <a:buSzPts val="1800"/>
              <a:buChar char="▪"/>
            </a:pPr>
            <a:r>
              <a:rPr lang="en-US" sz="1800"/>
              <a:t>To express sampling and quantization in more formal mathematical terms</a:t>
            </a:r>
            <a:endParaRPr sz="1800"/>
          </a:p>
          <a:p>
            <a:pPr indent="-217169" lvl="2" marL="1143000" rtl="0" algn="just">
              <a:lnSpc>
                <a:spcPct val="95000"/>
              </a:lnSpc>
              <a:spcBef>
                <a:spcPts val="0"/>
              </a:spcBef>
              <a:spcAft>
                <a:spcPts val="0"/>
              </a:spcAft>
              <a:buSzPts val="1800"/>
              <a:buChar char="▪"/>
            </a:pPr>
            <a:r>
              <a:rPr lang="en-US" sz="1600"/>
              <a:t>let Z = the set of integers and R = the set of real numbers </a:t>
            </a:r>
            <a:endParaRPr sz="1600"/>
          </a:p>
          <a:p>
            <a:pPr indent="-204469" lvl="2" marL="1143000" rtl="0" algn="just">
              <a:lnSpc>
                <a:spcPct val="95000"/>
              </a:lnSpc>
              <a:spcBef>
                <a:spcPts val="0"/>
              </a:spcBef>
              <a:spcAft>
                <a:spcPts val="0"/>
              </a:spcAft>
              <a:buSzPts val="1600"/>
              <a:buChar char="▪"/>
            </a:pPr>
            <a:r>
              <a:rPr lang="en-US" sz="1600"/>
              <a:t>The sampling process may be viewed as partitioning the xy-plane into a grid</a:t>
            </a:r>
            <a:endParaRPr sz="1600"/>
          </a:p>
        </p:txBody>
      </p:sp>
      <p:sp>
        <p:nvSpPr>
          <p:cNvPr id="1087" name="Google Shape;1087;ge642387909_0_105"/>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1088" name="Google Shape;1088;ge642387909_0_105"/>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89" name="Google Shape;1089;ge642387909_0_105"/>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ge6587cd40e_0_5"/>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1095" name="Google Shape;1095;ge6587cd40e_0_5"/>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a:bodyPr>
          <a:lstStyle/>
          <a:p>
            <a:pPr indent="-229870" lvl="0" marL="228600" rtl="0" algn="just">
              <a:spcBef>
                <a:spcPts val="500"/>
              </a:spcBef>
              <a:spcAft>
                <a:spcPts val="0"/>
              </a:spcAft>
              <a:buSzPts val="2000"/>
              <a:buFont typeface="Rockwell"/>
              <a:buChar char="▪"/>
            </a:pPr>
            <a:r>
              <a:rPr b="1" lang="en-US" sz="2000"/>
              <a:t>Representing Digital Images</a:t>
            </a:r>
            <a:endParaRPr b="1" sz="2000"/>
          </a:p>
          <a:p>
            <a:pPr indent="-217169" lvl="1" marL="685800" rtl="0" algn="just">
              <a:lnSpc>
                <a:spcPct val="95000"/>
              </a:lnSpc>
              <a:spcBef>
                <a:spcPts val="0"/>
              </a:spcBef>
              <a:spcAft>
                <a:spcPts val="0"/>
              </a:spcAft>
              <a:buSzPts val="1800"/>
              <a:buChar char="▪"/>
            </a:pPr>
            <a:r>
              <a:rPr lang="en-US" sz="1800"/>
              <a:t>To express sampling and quantization in more formal mathematical terms</a:t>
            </a:r>
            <a:endParaRPr sz="1800"/>
          </a:p>
          <a:p>
            <a:pPr indent="-204469" lvl="2" marL="1143000" rtl="0" algn="just">
              <a:lnSpc>
                <a:spcPct val="95000"/>
              </a:lnSpc>
              <a:spcBef>
                <a:spcPts val="0"/>
              </a:spcBef>
              <a:spcAft>
                <a:spcPts val="0"/>
              </a:spcAft>
              <a:buSzPts val="1600"/>
              <a:buChar char="▪"/>
            </a:pPr>
            <a:r>
              <a:rPr lang="en-US" sz="1600"/>
              <a:t>The coordinates of the center of each cell in the grid being a pair of elements from the Cartesian product </a:t>
            </a:r>
            <a:r>
              <a:rPr lang="en-US" sz="1600">
                <a:latin typeface="Arial"/>
                <a:ea typeface="Arial"/>
                <a:cs typeface="Arial"/>
                <a:sym typeface="Arial"/>
              </a:rPr>
              <a:t>Z</a:t>
            </a:r>
            <a:r>
              <a:rPr baseline="30000" lang="en-US" sz="1600">
                <a:latin typeface="Arial"/>
                <a:ea typeface="Arial"/>
                <a:cs typeface="Arial"/>
                <a:sym typeface="Arial"/>
              </a:rPr>
              <a:t>2 </a:t>
            </a:r>
            <a:r>
              <a:rPr lang="en-US" sz="1600"/>
              <a:t> (also denoted Z × Z) which, as you may recall, is the set of all ordered pairs of elements (</a:t>
            </a:r>
            <a:r>
              <a:rPr lang="en-US" sz="1600">
                <a:latin typeface="Arial"/>
                <a:ea typeface="Arial"/>
                <a:cs typeface="Arial"/>
                <a:sym typeface="Arial"/>
              </a:rPr>
              <a:t>z</a:t>
            </a:r>
            <a:r>
              <a:rPr baseline="-25000" lang="en-US" sz="1600">
                <a:latin typeface="Arial"/>
                <a:ea typeface="Arial"/>
                <a:cs typeface="Arial"/>
                <a:sym typeface="Arial"/>
              </a:rPr>
              <a:t>i </a:t>
            </a:r>
            <a:r>
              <a:rPr lang="en-US" sz="1600"/>
              <a:t>,</a:t>
            </a:r>
            <a:r>
              <a:rPr lang="en-US" sz="1600">
                <a:latin typeface="Arial"/>
                <a:ea typeface="Arial"/>
                <a:cs typeface="Arial"/>
                <a:sym typeface="Arial"/>
              </a:rPr>
              <a:t>z</a:t>
            </a:r>
            <a:r>
              <a:rPr baseline="-25000" lang="en-US" sz="1600">
                <a:latin typeface="Arial"/>
                <a:ea typeface="Arial"/>
                <a:cs typeface="Arial"/>
                <a:sym typeface="Arial"/>
              </a:rPr>
              <a:t>j </a:t>
            </a:r>
            <a:r>
              <a:rPr lang="en-US" sz="1600"/>
              <a:t>) with </a:t>
            </a:r>
            <a:r>
              <a:rPr lang="en-US" sz="1600">
                <a:latin typeface="Arial"/>
                <a:ea typeface="Arial"/>
                <a:cs typeface="Arial"/>
                <a:sym typeface="Arial"/>
              </a:rPr>
              <a:t>z</a:t>
            </a:r>
            <a:r>
              <a:rPr baseline="-25000" lang="en-US" sz="1600">
                <a:latin typeface="Arial"/>
                <a:ea typeface="Arial"/>
                <a:cs typeface="Arial"/>
                <a:sym typeface="Arial"/>
              </a:rPr>
              <a:t>i </a:t>
            </a:r>
            <a:r>
              <a:rPr lang="en-US" sz="1600"/>
              <a:t> and </a:t>
            </a:r>
            <a:r>
              <a:rPr lang="en-US" sz="1600">
                <a:latin typeface="Arial"/>
                <a:ea typeface="Arial"/>
                <a:cs typeface="Arial"/>
                <a:sym typeface="Arial"/>
              </a:rPr>
              <a:t>z</a:t>
            </a:r>
            <a:r>
              <a:rPr baseline="-25000" lang="en-US" sz="1600">
                <a:latin typeface="Arial"/>
                <a:ea typeface="Arial"/>
                <a:cs typeface="Arial"/>
                <a:sym typeface="Arial"/>
              </a:rPr>
              <a:t>j </a:t>
            </a:r>
            <a:r>
              <a:rPr lang="en-US" sz="1600"/>
              <a:t> being integers from set </a:t>
            </a:r>
            <a:endParaRPr sz="1600"/>
          </a:p>
          <a:p>
            <a:pPr indent="-204469" lvl="2" marL="1143000" rtl="0" algn="just">
              <a:lnSpc>
                <a:spcPct val="95000"/>
              </a:lnSpc>
              <a:spcBef>
                <a:spcPts val="0"/>
              </a:spcBef>
              <a:spcAft>
                <a:spcPts val="0"/>
              </a:spcAft>
              <a:buSzPts val="1600"/>
              <a:buChar char="▪"/>
            </a:pPr>
            <a:r>
              <a:rPr lang="en-US" sz="1600"/>
              <a:t>Hence, f (x, y) is a digital image if (x, y) are integers from </a:t>
            </a:r>
            <a:r>
              <a:rPr lang="en-US" sz="1600">
                <a:latin typeface="Arial"/>
                <a:ea typeface="Arial"/>
                <a:cs typeface="Arial"/>
                <a:sym typeface="Arial"/>
              </a:rPr>
              <a:t>Z</a:t>
            </a:r>
            <a:r>
              <a:rPr baseline="30000" lang="en-US" sz="1600">
                <a:latin typeface="Arial"/>
                <a:ea typeface="Arial"/>
                <a:cs typeface="Arial"/>
                <a:sym typeface="Arial"/>
              </a:rPr>
              <a:t>2 </a:t>
            </a:r>
            <a:r>
              <a:rPr lang="en-US" sz="1600"/>
              <a:t>and f is a function that assigns an intensity value (that is, a real number from the set of real numbers, R) to each distinct pair of coordinates (x, y)</a:t>
            </a:r>
            <a:endParaRPr sz="1600"/>
          </a:p>
          <a:p>
            <a:pPr indent="-204469" lvl="2" marL="1143000" rtl="0" algn="just">
              <a:lnSpc>
                <a:spcPct val="95000"/>
              </a:lnSpc>
              <a:spcBef>
                <a:spcPts val="0"/>
              </a:spcBef>
              <a:spcAft>
                <a:spcPts val="0"/>
              </a:spcAft>
              <a:buSzPts val="1600"/>
              <a:buChar char="▪"/>
            </a:pPr>
            <a:r>
              <a:rPr lang="en-US" sz="1600"/>
              <a:t>This functional assignment is the quantization process</a:t>
            </a:r>
            <a:endParaRPr sz="1600"/>
          </a:p>
          <a:p>
            <a:pPr indent="-204469" lvl="2" marL="1143000" rtl="0" algn="just">
              <a:lnSpc>
                <a:spcPct val="95000"/>
              </a:lnSpc>
              <a:spcBef>
                <a:spcPts val="0"/>
              </a:spcBef>
              <a:spcAft>
                <a:spcPts val="0"/>
              </a:spcAft>
              <a:buSzPts val="1600"/>
              <a:buChar char="▪"/>
            </a:pPr>
            <a:r>
              <a:rPr lang="en-US" sz="1600"/>
              <a:t>If the intensity levels also are integers, then R = Z, and a digital image becomes a 2-D function whose coordinates and amplitude values are integers</a:t>
            </a:r>
            <a:endParaRPr sz="1600"/>
          </a:p>
          <a:p>
            <a:pPr indent="-204469" lvl="1" marL="685800" rtl="0" algn="just">
              <a:lnSpc>
                <a:spcPct val="95000"/>
              </a:lnSpc>
              <a:spcBef>
                <a:spcPts val="0"/>
              </a:spcBef>
              <a:spcAft>
                <a:spcPts val="0"/>
              </a:spcAft>
              <a:buSzPts val="1600"/>
              <a:buChar char="▪"/>
            </a:pPr>
            <a:r>
              <a:rPr lang="en-US"/>
              <a:t>Image digitization requires that decisions be made regarding the values for M, N, and for the number, L, of discrete intensity levels</a:t>
            </a:r>
            <a:endParaRPr/>
          </a:p>
        </p:txBody>
      </p:sp>
      <p:sp>
        <p:nvSpPr>
          <p:cNvPr id="1096" name="Google Shape;1096;ge6587cd40e_0_5"/>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1097" name="Google Shape;1097;ge6587cd40e_0_5"/>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98" name="Google Shape;1098;ge6587cd40e_0_5"/>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ge6587cd40e_0_16"/>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1104" name="Google Shape;1104;ge6587cd40e_0_16"/>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lnSpcReduction="10000"/>
          </a:bodyPr>
          <a:lstStyle/>
          <a:p>
            <a:pPr indent="-229870" lvl="0" marL="228600" rtl="0" algn="just">
              <a:spcBef>
                <a:spcPts val="500"/>
              </a:spcBef>
              <a:spcAft>
                <a:spcPts val="0"/>
              </a:spcAft>
              <a:buSzPts val="2000"/>
              <a:buFont typeface="Rockwell"/>
              <a:buChar char="▪"/>
            </a:pPr>
            <a:r>
              <a:rPr b="1" lang="en-US" sz="2000"/>
              <a:t>Representing Digital Images</a:t>
            </a:r>
            <a:endParaRPr b="1" sz="2000"/>
          </a:p>
          <a:p>
            <a:pPr indent="-217169" lvl="1" marL="685800" rtl="0" algn="just">
              <a:lnSpc>
                <a:spcPct val="95000"/>
              </a:lnSpc>
              <a:spcBef>
                <a:spcPts val="0"/>
              </a:spcBef>
              <a:spcAft>
                <a:spcPts val="0"/>
              </a:spcAft>
              <a:buSzPts val="1800"/>
              <a:buChar char="▪"/>
            </a:pPr>
            <a:r>
              <a:rPr lang="en-US" sz="1800"/>
              <a:t>There are no restrictions placed on M and N, other than they have to be positive integers</a:t>
            </a:r>
            <a:endParaRPr sz="1800"/>
          </a:p>
          <a:p>
            <a:pPr indent="-217169" lvl="1" marL="685800" rtl="0" algn="just">
              <a:lnSpc>
                <a:spcPct val="95000"/>
              </a:lnSpc>
              <a:spcBef>
                <a:spcPts val="0"/>
              </a:spcBef>
              <a:spcAft>
                <a:spcPts val="0"/>
              </a:spcAft>
              <a:buSzPts val="1800"/>
              <a:buChar char="▪"/>
            </a:pPr>
            <a:r>
              <a:rPr lang="en-US" sz="1800"/>
              <a:t>However, digital storage and quantizing hardware considerations usually lead to the number of intensity levels, L, being an integer power of two; that is </a:t>
            </a:r>
            <a:r>
              <a:rPr lang="en-US" sz="1800">
                <a:latin typeface="Arial"/>
                <a:ea typeface="Arial"/>
                <a:cs typeface="Arial"/>
                <a:sym typeface="Arial"/>
              </a:rPr>
              <a:t>L = 2</a:t>
            </a:r>
            <a:r>
              <a:rPr baseline="30000" lang="en-US" sz="1800">
                <a:latin typeface="Arial"/>
                <a:ea typeface="Arial"/>
                <a:cs typeface="Arial"/>
                <a:sym typeface="Arial"/>
              </a:rPr>
              <a:t>k  </a:t>
            </a:r>
            <a:r>
              <a:rPr lang="en-US" sz="1800"/>
              <a:t>where k is an integer</a:t>
            </a:r>
            <a:endParaRPr sz="1800"/>
          </a:p>
          <a:p>
            <a:pPr indent="-217169" lvl="1" marL="685800" rtl="0" algn="just">
              <a:lnSpc>
                <a:spcPct val="95000"/>
              </a:lnSpc>
              <a:spcBef>
                <a:spcPts val="0"/>
              </a:spcBef>
              <a:spcAft>
                <a:spcPts val="0"/>
              </a:spcAft>
              <a:buSzPts val="1800"/>
              <a:buChar char="▪"/>
            </a:pPr>
            <a:r>
              <a:rPr lang="en-US" sz="1800"/>
              <a:t>We assume that the discrete levels are equally spaced and that they are integers in the range [0,L − 1]</a:t>
            </a:r>
            <a:endParaRPr sz="1800"/>
          </a:p>
          <a:p>
            <a:pPr indent="-217169" lvl="1" marL="685800" rtl="0" algn="just">
              <a:lnSpc>
                <a:spcPct val="95000"/>
              </a:lnSpc>
              <a:spcBef>
                <a:spcPts val="0"/>
              </a:spcBef>
              <a:spcAft>
                <a:spcPts val="0"/>
              </a:spcAft>
              <a:buSzPts val="1800"/>
              <a:buChar char="▪"/>
            </a:pPr>
            <a:r>
              <a:rPr lang="en-US" sz="1800"/>
              <a:t>Sometimes, the range of values spanned by the gray scale is referred to as the dynamic range, a term used in different ways in different fields</a:t>
            </a:r>
            <a:endParaRPr sz="1800"/>
          </a:p>
          <a:p>
            <a:pPr indent="-217169" lvl="1" marL="685800" rtl="0" algn="just">
              <a:lnSpc>
                <a:spcPct val="95000"/>
              </a:lnSpc>
              <a:spcBef>
                <a:spcPts val="0"/>
              </a:spcBef>
              <a:spcAft>
                <a:spcPts val="0"/>
              </a:spcAft>
              <a:buSzPts val="1800"/>
              <a:buChar char="▪"/>
            </a:pPr>
            <a:r>
              <a:rPr lang="en-US" sz="1800"/>
              <a:t>The dynamic range of an imaging system to be the ratio of the maximum measurable intensity to the minimum detectable intensity level in the system</a:t>
            </a:r>
            <a:endParaRPr sz="1800"/>
          </a:p>
          <a:p>
            <a:pPr indent="-217169" lvl="1" marL="685800" rtl="0" algn="just">
              <a:lnSpc>
                <a:spcPct val="95000"/>
              </a:lnSpc>
              <a:spcBef>
                <a:spcPts val="0"/>
              </a:spcBef>
              <a:spcAft>
                <a:spcPts val="0"/>
              </a:spcAft>
              <a:buSzPts val="1800"/>
              <a:buChar char="▪"/>
            </a:pPr>
            <a:r>
              <a:rPr lang="en-US" sz="1800"/>
              <a:t>As a rule, the upper limit is determined by saturation and the lower limit by noise, although noise can be present also in lighter intensities</a:t>
            </a:r>
            <a:endParaRPr sz="1800"/>
          </a:p>
        </p:txBody>
      </p:sp>
      <p:sp>
        <p:nvSpPr>
          <p:cNvPr id="1105" name="Google Shape;1105;ge6587cd40e_0_16"/>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1106" name="Google Shape;1106;ge6587cd40e_0_16"/>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07" name="Google Shape;1107;ge6587cd40e_0_16"/>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ge6587cd40e_0_28"/>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1113" name="Google Shape;1113;ge6587cd40e_0_28"/>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lnSpcReduction="20000"/>
          </a:bodyPr>
          <a:lstStyle/>
          <a:p>
            <a:pPr indent="-229870" lvl="0" marL="228600" rtl="0" algn="just">
              <a:spcBef>
                <a:spcPts val="500"/>
              </a:spcBef>
              <a:spcAft>
                <a:spcPts val="0"/>
              </a:spcAft>
              <a:buSzPts val="2000"/>
              <a:buFont typeface="Rockwell"/>
              <a:buChar char="▪"/>
            </a:pPr>
            <a:r>
              <a:rPr b="1" lang="en-US" sz="2000"/>
              <a:t>Representing Digital Images</a:t>
            </a:r>
            <a:endParaRPr b="1" sz="2000"/>
          </a:p>
          <a:p>
            <a:pPr indent="-217169" lvl="1" marL="685800" rtl="0" algn="just">
              <a:lnSpc>
                <a:spcPct val="95000"/>
              </a:lnSpc>
              <a:spcBef>
                <a:spcPts val="0"/>
              </a:spcBef>
              <a:spcAft>
                <a:spcPts val="0"/>
              </a:spcAft>
              <a:buSzPts val="1800"/>
              <a:buChar char="▪"/>
            </a:pPr>
            <a:r>
              <a:rPr lang="en-US" sz="1800"/>
              <a:t>Figure 2.20 shows examples of saturation and slight visible noise</a:t>
            </a:r>
            <a:endParaRPr sz="1800"/>
          </a:p>
          <a:p>
            <a:pPr indent="-217169" lvl="1" marL="685800" rtl="0" algn="just">
              <a:lnSpc>
                <a:spcPct val="95000"/>
              </a:lnSpc>
              <a:spcBef>
                <a:spcPts val="0"/>
              </a:spcBef>
              <a:spcAft>
                <a:spcPts val="0"/>
              </a:spcAft>
              <a:buSzPts val="1800"/>
              <a:buChar char="▪"/>
            </a:pPr>
            <a:r>
              <a:rPr lang="en-US" sz="1800"/>
              <a:t>Because the darker regions are composed primarily of pixels with the minimum detectable intensity, the background in Fig. 2.20 is the noisiest part of the image; however, dark background noise typically is much harder to see</a:t>
            </a:r>
            <a:endParaRPr sz="1800"/>
          </a:p>
          <a:p>
            <a:pPr indent="-217169" lvl="1" marL="685800" rtl="0" algn="just">
              <a:lnSpc>
                <a:spcPct val="95000"/>
              </a:lnSpc>
              <a:spcBef>
                <a:spcPts val="0"/>
              </a:spcBef>
              <a:spcAft>
                <a:spcPts val="0"/>
              </a:spcAft>
              <a:buSzPts val="1800"/>
              <a:buChar char="▪"/>
            </a:pPr>
            <a:r>
              <a:rPr lang="en-US" sz="1800"/>
              <a:t>The dynamic range establishes the lowest and highest intensity levels that a system can represent and, consequently, that an image can have</a:t>
            </a:r>
            <a:endParaRPr sz="1800"/>
          </a:p>
          <a:p>
            <a:pPr indent="-217169" lvl="1" marL="685800" rtl="0" algn="just">
              <a:lnSpc>
                <a:spcPct val="95000"/>
              </a:lnSpc>
              <a:spcBef>
                <a:spcPts val="0"/>
              </a:spcBef>
              <a:spcAft>
                <a:spcPts val="0"/>
              </a:spcAft>
              <a:buSzPts val="1800"/>
              <a:buChar char="▪"/>
            </a:pPr>
            <a:r>
              <a:rPr lang="en-US" sz="1800"/>
              <a:t>Closely associated with this concept is </a:t>
            </a:r>
            <a:r>
              <a:rPr i="1" lang="en-US" sz="1800"/>
              <a:t>image contrast</a:t>
            </a:r>
            <a:r>
              <a:rPr lang="en-US" sz="1800"/>
              <a:t>, which we define as the difference in intensity between the highest and lowest intensity levels in an image</a:t>
            </a:r>
            <a:endParaRPr sz="1800"/>
          </a:p>
          <a:p>
            <a:pPr indent="-217169" lvl="1" marL="685800" rtl="0" algn="just">
              <a:lnSpc>
                <a:spcPct val="95000"/>
              </a:lnSpc>
              <a:spcBef>
                <a:spcPts val="0"/>
              </a:spcBef>
              <a:spcAft>
                <a:spcPts val="0"/>
              </a:spcAft>
              <a:buSzPts val="1800"/>
              <a:buChar char="▪"/>
            </a:pPr>
            <a:r>
              <a:rPr lang="en-US" sz="1800"/>
              <a:t>The </a:t>
            </a:r>
            <a:r>
              <a:rPr i="1" lang="en-US" sz="1800"/>
              <a:t>contrast ratio</a:t>
            </a:r>
            <a:r>
              <a:rPr lang="en-US" sz="1800"/>
              <a:t> is the ratio of these two quantities </a:t>
            </a:r>
            <a:endParaRPr sz="1800"/>
          </a:p>
          <a:p>
            <a:pPr indent="-217169" lvl="1" marL="685800" rtl="0" algn="just">
              <a:lnSpc>
                <a:spcPct val="95000"/>
              </a:lnSpc>
              <a:spcBef>
                <a:spcPts val="0"/>
              </a:spcBef>
              <a:spcAft>
                <a:spcPts val="0"/>
              </a:spcAft>
              <a:buSzPts val="1800"/>
              <a:buChar char="▪"/>
            </a:pPr>
            <a:r>
              <a:rPr lang="en-US" sz="1800"/>
              <a:t>When an appreciable number of pixels in an image have a high dynamic range, we can expect the image to have high contrast</a:t>
            </a:r>
            <a:endParaRPr sz="1800"/>
          </a:p>
          <a:p>
            <a:pPr indent="-217169" lvl="1" marL="685800" rtl="0" algn="just">
              <a:lnSpc>
                <a:spcPct val="95000"/>
              </a:lnSpc>
              <a:spcBef>
                <a:spcPts val="0"/>
              </a:spcBef>
              <a:spcAft>
                <a:spcPts val="0"/>
              </a:spcAft>
              <a:buSzPts val="1800"/>
              <a:buChar char="▪"/>
            </a:pPr>
            <a:r>
              <a:rPr lang="en-US" sz="1800"/>
              <a:t>Conversely, an image with low dynamic range typically has a dull, washed-out gray look</a:t>
            </a:r>
            <a:endParaRPr sz="1800"/>
          </a:p>
        </p:txBody>
      </p:sp>
      <p:sp>
        <p:nvSpPr>
          <p:cNvPr id="1114" name="Google Shape;1114;ge6587cd40e_0_28"/>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1115" name="Google Shape;1115;ge6587cd40e_0_28"/>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16" name="Google Shape;1116;ge6587cd40e_0_28"/>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ge6587cd40e_0_49"/>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1122" name="Google Shape;1122;ge6587cd40e_0_49"/>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1123" name="Google Shape;1123;ge6587cd40e_0_49"/>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24" name="Google Shape;1124;ge6587cd40e_0_49"/>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pic>
        <p:nvPicPr>
          <p:cNvPr id="1125" name="Google Shape;1125;ge6587cd40e_0_49"/>
          <p:cNvPicPr preferRelativeResize="0"/>
          <p:nvPr/>
        </p:nvPicPr>
        <p:blipFill>
          <a:blip r:embed="rId3">
            <a:alphaModFix/>
          </a:blip>
          <a:stretch>
            <a:fillRect/>
          </a:stretch>
        </p:blipFill>
        <p:spPr>
          <a:xfrm>
            <a:off x="4539925" y="1269300"/>
            <a:ext cx="7652074" cy="4105516"/>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ge6587cd40e_0_38"/>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1131" name="Google Shape;1131;ge6587cd40e_0_38"/>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a:bodyPr>
          <a:lstStyle/>
          <a:p>
            <a:pPr indent="-229870" lvl="0" marL="228600" rtl="0" algn="just">
              <a:spcBef>
                <a:spcPts val="500"/>
              </a:spcBef>
              <a:spcAft>
                <a:spcPts val="0"/>
              </a:spcAft>
              <a:buSzPts val="2000"/>
              <a:buFont typeface="Rockwell"/>
              <a:buChar char="▪"/>
            </a:pPr>
            <a:r>
              <a:rPr b="1" lang="en-US" sz="2000"/>
              <a:t>Representing Digital Images</a:t>
            </a:r>
            <a:endParaRPr b="1" sz="2000"/>
          </a:p>
          <a:p>
            <a:pPr indent="-217169" lvl="1" marL="685800" rtl="0" algn="just">
              <a:lnSpc>
                <a:spcPct val="95000"/>
              </a:lnSpc>
              <a:spcBef>
                <a:spcPts val="0"/>
              </a:spcBef>
              <a:spcAft>
                <a:spcPts val="0"/>
              </a:spcAft>
              <a:buSzPts val="1800"/>
              <a:buChar char="▪"/>
            </a:pPr>
            <a:r>
              <a:rPr lang="en-US" sz="1800"/>
              <a:t>The number, b, of bits required to store a digital image is b = M * N * k</a:t>
            </a:r>
            <a:endParaRPr sz="1800"/>
          </a:p>
          <a:p>
            <a:pPr indent="-217169" lvl="1" marL="685800" rtl="0" algn="just">
              <a:lnSpc>
                <a:spcPct val="95000"/>
              </a:lnSpc>
              <a:spcBef>
                <a:spcPts val="0"/>
              </a:spcBef>
              <a:spcAft>
                <a:spcPts val="0"/>
              </a:spcAft>
              <a:buSzPts val="1800"/>
              <a:buChar char="▪"/>
            </a:pPr>
            <a:r>
              <a:rPr lang="en-US" sz="1800"/>
              <a:t>When M = N, this equation becomes b = </a:t>
            </a:r>
            <a:r>
              <a:rPr lang="en-US" sz="1800">
                <a:latin typeface="Arial"/>
                <a:ea typeface="Arial"/>
                <a:cs typeface="Arial"/>
                <a:sym typeface="Arial"/>
              </a:rPr>
              <a:t>N</a:t>
            </a:r>
            <a:r>
              <a:rPr baseline="30000" lang="en-US" sz="1800">
                <a:latin typeface="Arial"/>
                <a:ea typeface="Arial"/>
                <a:cs typeface="Arial"/>
                <a:sym typeface="Arial"/>
              </a:rPr>
              <a:t>2 </a:t>
            </a:r>
            <a:r>
              <a:rPr lang="en-US" sz="1800"/>
              <a:t>k</a:t>
            </a:r>
            <a:endParaRPr sz="1800"/>
          </a:p>
          <a:p>
            <a:pPr indent="-217169" lvl="1" marL="685800" rtl="0" algn="just">
              <a:lnSpc>
                <a:spcPct val="95000"/>
              </a:lnSpc>
              <a:spcBef>
                <a:spcPts val="0"/>
              </a:spcBef>
              <a:spcAft>
                <a:spcPts val="0"/>
              </a:spcAft>
              <a:buSzPts val="1800"/>
              <a:buChar char="▪"/>
            </a:pPr>
            <a:r>
              <a:rPr lang="en-US" sz="1800"/>
              <a:t>Figure 2.21 shows the number of megabytes required to store square images for various values of N and k (as usual, one byte equals 8 bits and a megabyte equals </a:t>
            </a:r>
            <a:r>
              <a:rPr lang="en-US" sz="1800">
                <a:latin typeface="Arial"/>
                <a:ea typeface="Arial"/>
                <a:cs typeface="Arial"/>
                <a:sym typeface="Arial"/>
              </a:rPr>
              <a:t>10</a:t>
            </a:r>
            <a:r>
              <a:rPr baseline="30000" lang="en-US" sz="1800">
                <a:latin typeface="Arial"/>
                <a:ea typeface="Arial"/>
                <a:cs typeface="Arial"/>
                <a:sym typeface="Arial"/>
              </a:rPr>
              <a:t>6 </a:t>
            </a:r>
            <a:r>
              <a:rPr lang="en-US" sz="1800"/>
              <a:t>bytes)</a:t>
            </a:r>
            <a:endParaRPr sz="1800"/>
          </a:p>
          <a:p>
            <a:pPr indent="-217169" lvl="1" marL="685800" rtl="0" algn="just">
              <a:lnSpc>
                <a:spcPct val="95000"/>
              </a:lnSpc>
              <a:spcBef>
                <a:spcPts val="0"/>
              </a:spcBef>
              <a:spcAft>
                <a:spcPts val="0"/>
              </a:spcAft>
              <a:buSzPts val="1800"/>
              <a:buChar char="▪"/>
            </a:pPr>
            <a:r>
              <a:rPr lang="en-US" sz="1800"/>
              <a:t>When an image can have </a:t>
            </a:r>
            <a:r>
              <a:rPr lang="en-US" sz="1800">
                <a:latin typeface="Arial"/>
                <a:ea typeface="Arial"/>
                <a:cs typeface="Arial"/>
                <a:sym typeface="Arial"/>
              </a:rPr>
              <a:t>2</a:t>
            </a:r>
            <a:r>
              <a:rPr baseline="30000" lang="en-US" sz="1800">
                <a:latin typeface="Arial"/>
                <a:ea typeface="Arial"/>
                <a:cs typeface="Arial"/>
                <a:sym typeface="Arial"/>
              </a:rPr>
              <a:t>k</a:t>
            </a:r>
            <a:r>
              <a:rPr lang="en-US" sz="1800"/>
              <a:t> possible intensity levels, it is common practice to refer to it as a “k-bit image,” (e,g., a 256-level image is called an 8-bit image)</a:t>
            </a:r>
            <a:endParaRPr sz="1800"/>
          </a:p>
          <a:p>
            <a:pPr indent="0" lvl="0" marL="685800" rtl="0" algn="just">
              <a:lnSpc>
                <a:spcPct val="95000"/>
              </a:lnSpc>
              <a:spcBef>
                <a:spcPts val="1900"/>
              </a:spcBef>
              <a:spcAft>
                <a:spcPts val="0"/>
              </a:spcAft>
              <a:buNone/>
            </a:pPr>
            <a:r>
              <a:t/>
            </a:r>
            <a:endParaRPr sz="1800"/>
          </a:p>
        </p:txBody>
      </p:sp>
      <p:sp>
        <p:nvSpPr>
          <p:cNvPr id="1132" name="Google Shape;1132;ge6587cd40e_0_38"/>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1133" name="Google Shape;1133;ge6587cd40e_0_38"/>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34" name="Google Shape;1134;ge6587cd40e_0_38"/>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ge6587cd40e_0_60"/>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1140" name="Google Shape;1140;ge6587cd40e_0_60"/>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1141" name="Google Shape;1141;ge6587cd40e_0_60"/>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42" name="Google Shape;1142;ge6587cd40e_0_60"/>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pic>
        <p:nvPicPr>
          <p:cNvPr id="1143" name="Google Shape;1143;ge6587cd40e_0_60"/>
          <p:cNvPicPr preferRelativeResize="0"/>
          <p:nvPr/>
        </p:nvPicPr>
        <p:blipFill>
          <a:blip r:embed="rId3">
            <a:alphaModFix/>
          </a:blip>
          <a:stretch>
            <a:fillRect/>
          </a:stretch>
        </p:blipFill>
        <p:spPr>
          <a:xfrm>
            <a:off x="4558275" y="1269325"/>
            <a:ext cx="7633724" cy="3920011"/>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ge54d8faa88_0_0"/>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1149" name="Google Shape;1149;ge54d8faa88_0_0"/>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a:bodyPr>
          <a:lstStyle/>
          <a:p>
            <a:pPr indent="-229870" lvl="0" marL="228600" rtl="0" algn="just">
              <a:spcBef>
                <a:spcPts val="500"/>
              </a:spcBef>
              <a:spcAft>
                <a:spcPts val="0"/>
              </a:spcAft>
              <a:buSzPts val="2000"/>
              <a:buFont typeface="Rockwell"/>
              <a:buChar char="▪"/>
            </a:pPr>
            <a:r>
              <a:rPr b="1" lang="en-US" sz="2000"/>
              <a:t>Some Basic Relationships Between Pixels</a:t>
            </a:r>
            <a:r>
              <a:rPr lang="en-US" sz="1600"/>
              <a:t> </a:t>
            </a:r>
            <a:endParaRPr sz="1600"/>
          </a:p>
          <a:p>
            <a:pPr indent="-217169" lvl="1" marL="685800" rtl="0" algn="just">
              <a:spcBef>
                <a:spcPts val="500"/>
              </a:spcBef>
              <a:spcAft>
                <a:spcPts val="0"/>
              </a:spcAft>
              <a:buSzPts val="1800"/>
              <a:buChar char="▪"/>
            </a:pPr>
            <a:r>
              <a:rPr lang="en-US" sz="1800"/>
              <a:t>Relationships between pixels in a digital image</a:t>
            </a:r>
            <a:endParaRPr sz="1800"/>
          </a:p>
          <a:p>
            <a:pPr indent="-217169" lvl="1" marL="685800" rtl="0" algn="just">
              <a:spcBef>
                <a:spcPts val="500"/>
              </a:spcBef>
              <a:spcAft>
                <a:spcPts val="0"/>
              </a:spcAft>
              <a:buSzPts val="1800"/>
              <a:buChar char="▪"/>
            </a:pPr>
            <a:r>
              <a:rPr lang="en-US" sz="1800"/>
              <a:t>Use lowercase letters, such as p and q</a:t>
            </a:r>
            <a:endParaRPr sz="1800"/>
          </a:p>
          <a:p>
            <a:pPr indent="-217169" lvl="1" marL="685800" rtl="0" algn="just">
              <a:lnSpc>
                <a:spcPct val="115000"/>
              </a:lnSpc>
              <a:spcBef>
                <a:spcPts val="0"/>
              </a:spcBef>
              <a:spcAft>
                <a:spcPts val="0"/>
              </a:spcAft>
              <a:buSzPts val="1800"/>
              <a:buFont typeface="Rockwell"/>
              <a:buChar char="▪"/>
            </a:pPr>
            <a:r>
              <a:rPr lang="en-US" sz="1800"/>
              <a:t>Neighbours of a Pixel</a:t>
            </a:r>
            <a:endParaRPr sz="1800"/>
          </a:p>
          <a:p>
            <a:pPr indent="-204469" lvl="2" marL="1143000" rtl="0" algn="just">
              <a:spcBef>
                <a:spcPts val="500"/>
              </a:spcBef>
              <a:spcAft>
                <a:spcPts val="0"/>
              </a:spcAft>
              <a:buSzPts val="1600"/>
              <a:buChar char="▪"/>
            </a:pPr>
            <a:r>
              <a:rPr lang="en-US" sz="1600"/>
              <a:t>A pixel p at coordinates (x, y) has two horizontal and two vertical neighbors with coordinates</a:t>
            </a:r>
            <a:endParaRPr sz="1600"/>
          </a:p>
          <a:p>
            <a:pPr indent="228600" lvl="0" marL="1143000" rtl="0" algn="just">
              <a:spcBef>
                <a:spcPts val="500"/>
              </a:spcBef>
              <a:spcAft>
                <a:spcPts val="0"/>
              </a:spcAft>
              <a:buNone/>
            </a:pPr>
            <a:r>
              <a:rPr lang="en-US" sz="1600"/>
              <a:t>(x + 1, y), (x − 1, y), (x, y + 1), (x, y − 1)</a:t>
            </a:r>
            <a:endParaRPr sz="1600"/>
          </a:p>
          <a:p>
            <a:pPr indent="-204469" lvl="2" marL="1143000" rtl="0" algn="just">
              <a:spcBef>
                <a:spcPts val="500"/>
              </a:spcBef>
              <a:spcAft>
                <a:spcPts val="0"/>
              </a:spcAft>
              <a:buSzPts val="1600"/>
              <a:buChar char="▪"/>
            </a:pPr>
            <a:r>
              <a:rPr lang="en-US" sz="1600"/>
              <a:t>This set of pixels, called the </a:t>
            </a:r>
            <a:r>
              <a:rPr i="1" lang="en-US" sz="1600"/>
              <a:t>4-neighbors</a:t>
            </a:r>
            <a:r>
              <a:rPr lang="en-US" sz="1600"/>
              <a:t> of p, is denoted N</a:t>
            </a:r>
            <a:r>
              <a:rPr baseline="-25000" lang="en-US" sz="1600"/>
              <a:t>4</a:t>
            </a:r>
            <a:r>
              <a:rPr lang="en-US" sz="1600"/>
              <a:t>(p)</a:t>
            </a:r>
            <a:endParaRPr sz="1600"/>
          </a:p>
          <a:p>
            <a:pPr indent="-204469" lvl="2" marL="1143000" rtl="0" algn="just">
              <a:spcBef>
                <a:spcPts val="500"/>
              </a:spcBef>
              <a:spcAft>
                <a:spcPts val="0"/>
              </a:spcAft>
              <a:buSzPts val="1600"/>
              <a:buChar char="▪"/>
            </a:pPr>
            <a:r>
              <a:rPr lang="en-US" sz="1600"/>
              <a:t>The four diagonal neighbors of p have coordinates</a:t>
            </a:r>
            <a:endParaRPr sz="1600"/>
          </a:p>
          <a:p>
            <a:pPr indent="457200" lvl="0" marL="457200" rtl="0" algn="just">
              <a:spcBef>
                <a:spcPts val="500"/>
              </a:spcBef>
              <a:spcAft>
                <a:spcPts val="0"/>
              </a:spcAft>
              <a:buNone/>
            </a:pPr>
            <a:r>
              <a:rPr lang="en-US" sz="1600"/>
              <a:t>(x + 1, y + 1), (x + 1, y − 1), (x − 1, y + 1), (x − 1, y − 1)</a:t>
            </a:r>
            <a:endParaRPr sz="1600"/>
          </a:p>
          <a:p>
            <a:pPr indent="228600" lvl="0" marL="1143000" rtl="0" algn="just">
              <a:spcBef>
                <a:spcPts val="500"/>
              </a:spcBef>
              <a:spcAft>
                <a:spcPts val="0"/>
              </a:spcAft>
              <a:buNone/>
            </a:pPr>
            <a:r>
              <a:rPr lang="en-US"/>
              <a:t>and are denoted </a:t>
            </a:r>
            <a:r>
              <a:rPr lang="en-US" sz="1600"/>
              <a:t>N</a:t>
            </a:r>
            <a:r>
              <a:rPr baseline="-25000" lang="en-US" sz="1600"/>
              <a:t>D</a:t>
            </a:r>
            <a:r>
              <a:rPr lang="en-US" sz="1600"/>
              <a:t>(p)</a:t>
            </a:r>
            <a:endParaRPr/>
          </a:p>
          <a:p>
            <a:pPr indent="-204469" lvl="2" marL="1143000" rtl="0" algn="just">
              <a:spcBef>
                <a:spcPts val="500"/>
              </a:spcBef>
              <a:spcAft>
                <a:spcPts val="0"/>
              </a:spcAft>
              <a:buSzPts val="1600"/>
              <a:buChar char="▪"/>
            </a:pPr>
            <a:r>
              <a:rPr lang="en-US" sz="1600"/>
              <a:t>These neighbors, together with the 4-neighbors, are called the 8-neighbors of p, denoted by N</a:t>
            </a:r>
            <a:r>
              <a:rPr baseline="-25000" lang="en-US" sz="1600"/>
              <a:t>8</a:t>
            </a:r>
            <a:r>
              <a:rPr lang="en-US" sz="1600"/>
              <a:t>(p)</a:t>
            </a:r>
            <a:endParaRPr sz="1600"/>
          </a:p>
        </p:txBody>
      </p:sp>
      <p:sp>
        <p:nvSpPr>
          <p:cNvPr id="1150" name="Google Shape;1150;ge54d8faa88_0_0"/>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1151" name="Google Shape;1151;ge54d8faa88_0_0"/>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52" name="Google Shape;1152;ge54d8faa88_0_0"/>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ge39b8035f7_0_0"/>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415" name="Google Shape;415;ge39b8035f7_0_0"/>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a:bodyPr>
          <a:lstStyle/>
          <a:p>
            <a:pPr indent="-229870" lvl="0" marL="228600" rtl="0" algn="just">
              <a:spcBef>
                <a:spcPts val="500"/>
              </a:spcBef>
              <a:spcAft>
                <a:spcPts val="0"/>
              </a:spcAft>
              <a:buSzPts val="2000"/>
              <a:buChar char="▪"/>
            </a:pPr>
            <a:r>
              <a:rPr b="1" lang="en-US" sz="2000"/>
              <a:t>The Origin of Digital Image Processing</a:t>
            </a:r>
            <a:endParaRPr b="1" sz="2000">
              <a:solidFill>
                <a:srgbClr val="000000"/>
              </a:solidFill>
            </a:endParaRPr>
          </a:p>
          <a:p>
            <a:pPr indent="-228600" lvl="2" marL="685800" rtl="0" algn="just">
              <a:lnSpc>
                <a:spcPct val="140000"/>
              </a:lnSpc>
              <a:spcBef>
                <a:spcPts val="1000"/>
              </a:spcBef>
              <a:spcAft>
                <a:spcPts val="0"/>
              </a:spcAft>
              <a:buSzPts val="1980"/>
              <a:buChar char="▪"/>
            </a:pPr>
            <a:r>
              <a:rPr lang="en-US" sz="1800">
                <a:solidFill>
                  <a:srgbClr val="000000"/>
                </a:solidFill>
              </a:rPr>
              <a:t>Introduction of the Bartlane cable picture transmission system in the early </a:t>
            </a:r>
            <a:r>
              <a:rPr b="1" i="1" lang="en-US" sz="1800">
                <a:solidFill>
                  <a:srgbClr val="000000"/>
                </a:solidFill>
              </a:rPr>
              <a:t>1920s</a:t>
            </a:r>
            <a:r>
              <a:rPr lang="en-US" sz="1800">
                <a:solidFill>
                  <a:srgbClr val="000000"/>
                </a:solidFill>
              </a:rPr>
              <a:t> reduced the time required to transport a picture across the Atlantic from more than a week to less than three hours</a:t>
            </a:r>
            <a:endParaRPr sz="1800">
              <a:solidFill>
                <a:srgbClr val="000000"/>
              </a:solidFill>
            </a:endParaRPr>
          </a:p>
          <a:p>
            <a:pPr indent="-228600" lvl="2" marL="685800" rtl="0" algn="just">
              <a:lnSpc>
                <a:spcPct val="140000"/>
              </a:lnSpc>
              <a:spcBef>
                <a:spcPts val="1000"/>
              </a:spcBef>
              <a:spcAft>
                <a:spcPts val="0"/>
              </a:spcAft>
              <a:buSzPts val="1980"/>
              <a:buChar char="▪"/>
            </a:pPr>
            <a:r>
              <a:rPr lang="en-US" sz="1800">
                <a:solidFill>
                  <a:srgbClr val="000000"/>
                </a:solidFill>
              </a:rPr>
              <a:t>Specialized printing equipment coded pictures for cable transmission, then reconstructed them at the receiving end</a:t>
            </a:r>
            <a:endParaRPr sz="1800">
              <a:solidFill>
                <a:srgbClr val="000000"/>
              </a:solidFill>
            </a:endParaRPr>
          </a:p>
          <a:p>
            <a:pPr indent="-228600" lvl="2" marL="685800" rtl="0" algn="just">
              <a:lnSpc>
                <a:spcPct val="140000"/>
              </a:lnSpc>
              <a:spcBef>
                <a:spcPts val="1000"/>
              </a:spcBef>
              <a:spcAft>
                <a:spcPts val="0"/>
              </a:spcAft>
              <a:buSzPts val="1980"/>
              <a:buChar char="▪"/>
            </a:pPr>
            <a:r>
              <a:rPr lang="en-US" sz="1800">
                <a:solidFill>
                  <a:srgbClr val="000000"/>
                </a:solidFill>
              </a:rPr>
              <a:t>Figure 1.1 was transmitted in this way and reproduced on a telegraph printer fitted with typefaces simulating a halftone pattern</a:t>
            </a:r>
            <a:endParaRPr sz="1800">
              <a:solidFill>
                <a:srgbClr val="000000"/>
              </a:solidFill>
            </a:endParaRPr>
          </a:p>
        </p:txBody>
      </p:sp>
      <p:sp>
        <p:nvSpPr>
          <p:cNvPr id="416" name="Google Shape;416;ge39b8035f7_0_0"/>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417" name="Google Shape;417;ge39b8035f7_0_0"/>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8" name="Google Shape;418;ge39b8035f7_0_0"/>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ge54d8faa88_0_16"/>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1158" name="Google Shape;1158;ge54d8faa88_0_16"/>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lnSpcReduction="20000"/>
          </a:bodyPr>
          <a:lstStyle/>
          <a:p>
            <a:pPr indent="-229870" lvl="0" marL="228600" rtl="0" algn="just">
              <a:spcBef>
                <a:spcPts val="500"/>
              </a:spcBef>
              <a:spcAft>
                <a:spcPts val="0"/>
              </a:spcAft>
              <a:buSzPts val="2000"/>
              <a:buFont typeface="Rockwell"/>
              <a:buChar char="▪"/>
            </a:pPr>
            <a:r>
              <a:rPr b="1" lang="en-US" sz="2000"/>
              <a:t>Some Basic Relationships Between Pixels</a:t>
            </a:r>
            <a:r>
              <a:rPr lang="en-US" sz="1600"/>
              <a:t> </a:t>
            </a:r>
            <a:endParaRPr sz="1600"/>
          </a:p>
          <a:p>
            <a:pPr indent="-217169" lvl="1" marL="685800" rtl="0" algn="just">
              <a:spcBef>
                <a:spcPts val="500"/>
              </a:spcBef>
              <a:spcAft>
                <a:spcPts val="0"/>
              </a:spcAft>
              <a:buSzPts val="1800"/>
              <a:buChar char="▪"/>
            </a:pPr>
            <a:r>
              <a:rPr lang="en-US" sz="1800"/>
              <a:t>The set of image locations of the neighbors of a point p is called the </a:t>
            </a:r>
            <a:r>
              <a:rPr i="1" lang="en-US" sz="1800"/>
              <a:t>neighborhood</a:t>
            </a:r>
            <a:r>
              <a:rPr lang="en-US" sz="1800"/>
              <a:t> of p</a:t>
            </a:r>
            <a:endParaRPr sz="1800"/>
          </a:p>
          <a:p>
            <a:pPr indent="-217169" lvl="1" marL="685800" rtl="0" algn="just">
              <a:spcBef>
                <a:spcPts val="500"/>
              </a:spcBef>
              <a:spcAft>
                <a:spcPts val="0"/>
              </a:spcAft>
              <a:buSzPts val="1800"/>
              <a:buChar char="▪"/>
            </a:pPr>
            <a:r>
              <a:rPr lang="en-US" sz="1800"/>
              <a:t>The </a:t>
            </a:r>
            <a:r>
              <a:rPr i="1" lang="en-US" sz="1800"/>
              <a:t>neighborhood</a:t>
            </a:r>
            <a:r>
              <a:rPr lang="en-US" sz="1800"/>
              <a:t> is said to be </a:t>
            </a:r>
            <a:r>
              <a:rPr i="1" lang="en-US" sz="1800"/>
              <a:t>closed</a:t>
            </a:r>
            <a:r>
              <a:rPr lang="en-US" sz="1800"/>
              <a:t> if it </a:t>
            </a:r>
            <a:r>
              <a:rPr i="1" lang="en-US" sz="1800"/>
              <a:t>contains p</a:t>
            </a:r>
            <a:endParaRPr i="1" sz="1800"/>
          </a:p>
          <a:p>
            <a:pPr indent="-217169" lvl="1" marL="685800" rtl="0" algn="just">
              <a:spcBef>
                <a:spcPts val="500"/>
              </a:spcBef>
              <a:spcAft>
                <a:spcPts val="0"/>
              </a:spcAft>
              <a:buSzPts val="1800"/>
              <a:buChar char="▪"/>
            </a:pPr>
            <a:r>
              <a:rPr lang="en-US" sz="1800"/>
              <a:t>Otherwise, the </a:t>
            </a:r>
            <a:r>
              <a:rPr i="1" lang="en-US" sz="1800"/>
              <a:t>neighborhood</a:t>
            </a:r>
            <a:r>
              <a:rPr lang="en-US" sz="1800"/>
              <a:t> is said to be </a:t>
            </a:r>
            <a:r>
              <a:rPr i="1" lang="en-US" sz="1800"/>
              <a:t>open</a:t>
            </a:r>
            <a:endParaRPr i="1" sz="1800"/>
          </a:p>
          <a:p>
            <a:pPr indent="-217169" lvl="1" marL="685800" rtl="0" algn="just">
              <a:lnSpc>
                <a:spcPct val="115000"/>
              </a:lnSpc>
              <a:spcBef>
                <a:spcPts val="0"/>
              </a:spcBef>
              <a:spcAft>
                <a:spcPts val="0"/>
              </a:spcAft>
              <a:buSzPts val="1800"/>
              <a:buChar char="▪"/>
            </a:pPr>
            <a:r>
              <a:rPr i="1" lang="en-US" sz="1800"/>
              <a:t>Adjacency, Connectivity, Regions, and Boundaries</a:t>
            </a:r>
            <a:endParaRPr i="1" sz="1800"/>
          </a:p>
          <a:p>
            <a:pPr indent="-217169" lvl="2" marL="1143000" rtl="0" algn="just">
              <a:spcBef>
                <a:spcPts val="500"/>
              </a:spcBef>
              <a:spcAft>
                <a:spcPts val="0"/>
              </a:spcAft>
              <a:buSzPts val="1800"/>
              <a:buChar char="▪"/>
            </a:pPr>
            <a:r>
              <a:rPr lang="en-US" sz="1800"/>
              <a:t>Let V be the set of intensity values used to define adjacency</a:t>
            </a:r>
            <a:endParaRPr sz="1800"/>
          </a:p>
          <a:p>
            <a:pPr indent="-217169" lvl="2" marL="1143000" rtl="0" algn="just">
              <a:spcBef>
                <a:spcPts val="500"/>
              </a:spcBef>
              <a:spcAft>
                <a:spcPts val="0"/>
              </a:spcAft>
              <a:buSzPts val="1800"/>
              <a:buChar char="▪"/>
            </a:pPr>
            <a:r>
              <a:rPr lang="en-US" sz="1800"/>
              <a:t>In a binary image, V = {1} if we are referring to adjacency of pixels with value 1</a:t>
            </a:r>
            <a:endParaRPr sz="1800"/>
          </a:p>
          <a:p>
            <a:pPr indent="-217169" lvl="2" marL="1143000" rtl="0" algn="just">
              <a:spcBef>
                <a:spcPts val="500"/>
              </a:spcBef>
              <a:spcAft>
                <a:spcPts val="0"/>
              </a:spcAft>
              <a:buSzPts val="1800"/>
              <a:buChar char="▪"/>
            </a:pPr>
            <a:r>
              <a:rPr lang="en-US" sz="1800"/>
              <a:t>In a grayscale image, set V typically contains more elements, dealing with the adjacency of pixels whose values are in the range 0 to 255, set V could be any subset of these 256 values</a:t>
            </a:r>
            <a:endParaRPr sz="1800"/>
          </a:p>
          <a:p>
            <a:pPr indent="-217169" lvl="2" marL="1143000" rtl="0" algn="just">
              <a:spcBef>
                <a:spcPts val="500"/>
              </a:spcBef>
              <a:spcAft>
                <a:spcPts val="0"/>
              </a:spcAft>
              <a:buSzPts val="1800"/>
              <a:buChar char="▪"/>
            </a:pPr>
            <a:r>
              <a:rPr lang="en-US" sz="1800"/>
              <a:t>We consider three types of adjacency:</a:t>
            </a:r>
            <a:endParaRPr sz="1800"/>
          </a:p>
        </p:txBody>
      </p:sp>
      <p:sp>
        <p:nvSpPr>
          <p:cNvPr id="1159" name="Google Shape;1159;ge54d8faa88_0_16"/>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1160" name="Google Shape;1160;ge54d8faa88_0_16"/>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61" name="Google Shape;1161;ge54d8faa88_0_16"/>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ge71713cad3_0_1"/>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1167" name="Google Shape;1167;ge71713cad3_0_1"/>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lnSpcReduction="10000"/>
          </a:bodyPr>
          <a:lstStyle/>
          <a:p>
            <a:pPr indent="-229870" lvl="0" marL="228600" rtl="0" algn="just">
              <a:spcBef>
                <a:spcPts val="500"/>
              </a:spcBef>
              <a:spcAft>
                <a:spcPts val="0"/>
              </a:spcAft>
              <a:buSzPts val="2000"/>
              <a:buFont typeface="Rockwell"/>
              <a:buChar char="▪"/>
            </a:pPr>
            <a:r>
              <a:rPr b="1" lang="en-US" sz="2000"/>
              <a:t>Some Basic Relationships Between Pixels</a:t>
            </a:r>
            <a:r>
              <a:rPr lang="en-US" sz="1600"/>
              <a:t> </a:t>
            </a:r>
            <a:endParaRPr sz="1600"/>
          </a:p>
          <a:p>
            <a:pPr indent="-217169" lvl="1" marL="685800" rtl="0" algn="just">
              <a:lnSpc>
                <a:spcPct val="115000"/>
              </a:lnSpc>
              <a:spcBef>
                <a:spcPts val="0"/>
              </a:spcBef>
              <a:spcAft>
                <a:spcPts val="0"/>
              </a:spcAft>
              <a:buSzPts val="1800"/>
              <a:buChar char="▪"/>
            </a:pPr>
            <a:r>
              <a:rPr i="1" lang="en-US" sz="1800"/>
              <a:t>Adjacency</a:t>
            </a:r>
            <a:endParaRPr i="1" sz="1800"/>
          </a:p>
          <a:p>
            <a:pPr indent="-204469" lvl="2" marL="1143000" rtl="0" algn="just">
              <a:lnSpc>
                <a:spcPct val="115000"/>
              </a:lnSpc>
              <a:spcBef>
                <a:spcPts val="0"/>
              </a:spcBef>
              <a:spcAft>
                <a:spcPts val="0"/>
              </a:spcAft>
              <a:buSzPts val="1600"/>
              <a:buChar char="▪"/>
            </a:pPr>
            <a:r>
              <a:rPr lang="en-US" sz="1600"/>
              <a:t>4-adjacency</a:t>
            </a:r>
            <a:endParaRPr sz="1600"/>
          </a:p>
          <a:p>
            <a:pPr indent="-191769" lvl="3" marL="1600200" rtl="0" algn="just">
              <a:lnSpc>
                <a:spcPct val="115000"/>
              </a:lnSpc>
              <a:spcBef>
                <a:spcPts val="0"/>
              </a:spcBef>
              <a:spcAft>
                <a:spcPts val="0"/>
              </a:spcAft>
              <a:buSzPts val="1400"/>
              <a:buChar char="▪"/>
            </a:pPr>
            <a:r>
              <a:rPr lang="en-US" sz="1400"/>
              <a:t>Two pixels p and q with values from V are 4-adjacent if q is in the set N</a:t>
            </a:r>
            <a:r>
              <a:rPr baseline="-25000" lang="en-US" sz="1400"/>
              <a:t>4</a:t>
            </a:r>
            <a:r>
              <a:rPr lang="en-US" sz="1400"/>
              <a:t>(p)</a:t>
            </a:r>
            <a:endParaRPr sz="1400"/>
          </a:p>
          <a:p>
            <a:pPr indent="-204469" lvl="2" marL="1143000" rtl="0" algn="just">
              <a:lnSpc>
                <a:spcPct val="115000"/>
              </a:lnSpc>
              <a:spcBef>
                <a:spcPts val="0"/>
              </a:spcBef>
              <a:spcAft>
                <a:spcPts val="0"/>
              </a:spcAft>
              <a:buSzPts val="1600"/>
              <a:buChar char="▪"/>
            </a:pPr>
            <a:r>
              <a:rPr lang="en-US" sz="1600"/>
              <a:t>8-adjacency</a:t>
            </a:r>
            <a:endParaRPr sz="1600"/>
          </a:p>
          <a:p>
            <a:pPr indent="-191769" lvl="3" marL="1600200" rtl="0" algn="just">
              <a:lnSpc>
                <a:spcPct val="115000"/>
              </a:lnSpc>
              <a:spcBef>
                <a:spcPts val="0"/>
              </a:spcBef>
              <a:spcAft>
                <a:spcPts val="0"/>
              </a:spcAft>
              <a:buSzPts val="1400"/>
              <a:buChar char="▪"/>
            </a:pPr>
            <a:r>
              <a:rPr lang="en-US" sz="1400"/>
              <a:t>Two pixels p and q with values from V are 8-adjacent if q is in the set N</a:t>
            </a:r>
            <a:r>
              <a:rPr baseline="-25000" lang="en-US" sz="1400"/>
              <a:t>8</a:t>
            </a:r>
            <a:r>
              <a:rPr lang="en-US" sz="1400"/>
              <a:t>(p)</a:t>
            </a:r>
            <a:endParaRPr sz="1400"/>
          </a:p>
          <a:p>
            <a:pPr indent="-204469" lvl="2" marL="1143000" rtl="0" algn="just">
              <a:lnSpc>
                <a:spcPct val="115000"/>
              </a:lnSpc>
              <a:spcBef>
                <a:spcPts val="0"/>
              </a:spcBef>
              <a:spcAft>
                <a:spcPts val="0"/>
              </a:spcAft>
              <a:buSzPts val="1600"/>
              <a:buChar char="▪"/>
            </a:pPr>
            <a:r>
              <a:rPr lang="en-US" sz="1600"/>
              <a:t>m-adjacency (also called mixed adjacency)</a:t>
            </a:r>
            <a:endParaRPr sz="1600"/>
          </a:p>
          <a:p>
            <a:pPr indent="-191769" lvl="3" marL="1600200" rtl="0" algn="just">
              <a:lnSpc>
                <a:spcPct val="115000"/>
              </a:lnSpc>
              <a:spcBef>
                <a:spcPts val="0"/>
              </a:spcBef>
              <a:spcAft>
                <a:spcPts val="0"/>
              </a:spcAft>
              <a:buSzPts val="1400"/>
              <a:buChar char="▪"/>
            </a:pPr>
            <a:r>
              <a:rPr lang="en-US" sz="1400"/>
              <a:t>Two pixels p and q with values from V are m-adjacent if </a:t>
            </a:r>
            <a:endParaRPr sz="1400"/>
          </a:p>
          <a:p>
            <a:pPr indent="-179070" lvl="4" marL="2057400" rtl="0" algn="just">
              <a:lnSpc>
                <a:spcPct val="115000"/>
              </a:lnSpc>
              <a:spcBef>
                <a:spcPts val="0"/>
              </a:spcBef>
              <a:spcAft>
                <a:spcPts val="0"/>
              </a:spcAft>
              <a:buSzPts val="1200"/>
              <a:buChar char="▪"/>
            </a:pPr>
            <a:r>
              <a:rPr lang="en-US"/>
              <a:t>q is in N</a:t>
            </a:r>
            <a:r>
              <a:rPr baseline="-25000" lang="en-US"/>
              <a:t>4</a:t>
            </a:r>
            <a:r>
              <a:rPr lang="en-US"/>
              <a:t>(p), or</a:t>
            </a:r>
            <a:endParaRPr/>
          </a:p>
          <a:p>
            <a:pPr indent="-179070" lvl="4" marL="2057400" rtl="0" algn="just">
              <a:lnSpc>
                <a:spcPct val="115000"/>
              </a:lnSpc>
              <a:spcBef>
                <a:spcPts val="0"/>
              </a:spcBef>
              <a:spcAft>
                <a:spcPts val="0"/>
              </a:spcAft>
              <a:buSzPts val="1200"/>
              <a:buChar char="▪"/>
            </a:pPr>
            <a:r>
              <a:rPr lang="en-US"/>
              <a:t>q is in N</a:t>
            </a:r>
            <a:r>
              <a:rPr baseline="-25000" lang="en-US"/>
              <a:t>D</a:t>
            </a:r>
            <a:r>
              <a:rPr lang="en-US"/>
              <a:t>(p) and the set N</a:t>
            </a:r>
            <a:r>
              <a:rPr baseline="-25000" lang="en-US"/>
              <a:t>4</a:t>
            </a:r>
            <a:r>
              <a:rPr lang="en-US"/>
              <a:t>(p) </a:t>
            </a:r>
            <a:r>
              <a:rPr lang="en-US">
                <a:solidFill>
                  <a:srgbClr val="202124"/>
                </a:solidFill>
                <a:highlight>
                  <a:srgbClr val="FFFFFF"/>
                </a:highlight>
              </a:rPr>
              <a:t>∩</a:t>
            </a:r>
            <a:r>
              <a:rPr lang="en-US"/>
              <a:t>  N</a:t>
            </a:r>
            <a:r>
              <a:rPr baseline="-25000" lang="en-US"/>
              <a:t>4</a:t>
            </a:r>
            <a:r>
              <a:rPr lang="en-US"/>
              <a:t>(q) has no pixels whose values are from V</a:t>
            </a:r>
            <a:endParaRPr/>
          </a:p>
          <a:p>
            <a:pPr indent="-204469" lvl="2" marL="1143000" rtl="0" algn="just">
              <a:lnSpc>
                <a:spcPct val="115000"/>
              </a:lnSpc>
              <a:spcBef>
                <a:spcPts val="0"/>
              </a:spcBef>
              <a:spcAft>
                <a:spcPts val="0"/>
              </a:spcAft>
              <a:buSzPts val="1600"/>
              <a:buChar char="▪"/>
            </a:pPr>
            <a:r>
              <a:rPr lang="en-US" sz="1600"/>
              <a:t>For example, consider the pixel arrangement in Fig. 2.28(a) and let V = {1}</a:t>
            </a:r>
            <a:endParaRPr sz="1600"/>
          </a:p>
          <a:p>
            <a:pPr indent="-204469" lvl="2" marL="1143000" rtl="0" algn="just">
              <a:lnSpc>
                <a:spcPct val="115000"/>
              </a:lnSpc>
              <a:spcBef>
                <a:spcPts val="0"/>
              </a:spcBef>
              <a:spcAft>
                <a:spcPts val="0"/>
              </a:spcAft>
              <a:buSzPts val="1600"/>
              <a:buChar char="▪"/>
            </a:pPr>
            <a:r>
              <a:rPr lang="en-US" sz="1600"/>
              <a:t>The three pixels at the top of Fig. 2.28(b) show multiple (ambiguous) 8-adjacency, as indicated by the dashed lines</a:t>
            </a:r>
            <a:endParaRPr sz="1600"/>
          </a:p>
          <a:p>
            <a:pPr indent="-204469" lvl="2" marL="1143000" rtl="0" algn="just">
              <a:lnSpc>
                <a:spcPct val="115000"/>
              </a:lnSpc>
              <a:spcBef>
                <a:spcPts val="0"/>
              </a:spcBef>
              <a:spcAft>
                <a:spcPts val="0"/>
              </a:spcAft>
              <a:buSzPts val="1600"/>
              <a:buChar char="▪"/>
            </a:pPr>
            <a:r>
              <a:rPr lang="en-US" sz="1600"/>
              <a:t>This ambiguity is removed by using m-adjacency, as in Fig. 2.28(c)</a:t>
            </a:r>
            <a:endParaRPr sz="1600"/>
          </a:p>
        </p:txBody>
      </p:sp>
      <p:sp>
        <p:nvSpPr>
          <p:cNvPr id="1168" name="Google Shape;1168;ge71713cad3_0_1"/>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1169" name="Google Shape;1169;ge71713cad3_0_1"/>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70" name="Google Shape;1170;ge71713cad3_0_1"/>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ge47a6a1c12_0_0"/>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1176" name="Google Shape;1176;ge47a6a1c12_0_0"/>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1177" name="Google Shape;1177;ge47a6a1c12_0_0"/>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78" name="Google Shape;1178;ge47a6a1c12_0_0"/>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pic>
        <p:nvPicPr>
          <p:cNvPr id="1179" name="Google Shape;1179;ge47a6a1c12_0_0"/>
          <p:cNvPicPr preferRelativeResize="0"/>
          <p:nvPr/>
        </p:nvPicPr>
        <p:blipFill>
          <a:blip r:embed="rId3">
            <a:alphaModFix/>
          </a:blip>
          <a:stretch>
            <a:fillRect/>
          </a:stretch>
        </p:blipFill>
        <p:spPr>
          <a:xfrm>
            <a:off x="4462275" y="2309675"/>
            <a:ext cx="7633749" cy="224788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ge54d8faa88_0_27"/>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1185" name="Google Shape;1185;ge54d8faa88_0_27"/>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a:bodyPr>
          <a:lstStyle/>
          <a:p>
            <a:pPr indent="-229870" lvl="0" marL="228600" rtl="0" algn="just">
              <a:spcBef>
                <a:spcPts val="500"/>
              </a:spcBef>
              <a:spcAft>
                <a:spcPts val="0"/>
              </a:spcAft>
              <a:buSzPts val="2000"/>
              <a:buFont typeface="Rockwell"/>
              <a:buChar char="▪"/>
            </a:pPr>
            <a:r>
              <a:rPr b="1" lang="en-US" sz="2000"/>
              <a:t>Some Basic Relationships Between Pixels</a:t>
            </a:r>
            <a:r>
              <a:rPr lang="en-US" sz="1600"/>
              <a:t> </a:t>
            </a:r>
            <a:endParaRPr sz="1600"/>
          </a:p>
          <a:p>
            <a:pPr indent="-217169" lvl="1" marL="685800" rtl="0" algn="just">
              <a:lnSpc>
                <a:spcPct val="115000"/>
              </a:lnSpc>
              <a:spcBef>
                <a:spcPts val="0"/>
              </a:spcBef>
              <a:spcAft>
                <a:spcPts val="0"/>
              </a:spcAft>
              <a:buSzPts val="1800"/>
              <a:buChar char="▪"/>
            </a:pPr>
            <a:r>
              <a:rPr i="1" lang="en-US" sz="1800"/>
              <a:t>Connectivity</a:t>
            </a:r>
            <a:endParaRPr i="1" sz="1800"/>
          </a:p>
          <a:p>
            <a:pPr indent="-204469" lvl="2" marL="1143000" rtl="0" algn="just">
              <a:lnSpc>
                <a:spcPct val="115000"/>
              </a:lnSpc>
              <a:spcBef>
                <a:spcPts val="0"/>
              </a:spcBef>
              <a:spcAft>
                <a:spcPts val="0"/>
              </a:spcAft>
              <a:buSzPts val="1600"/>
              <a:buChar char="▪"/>
            </a:pPr>
            <a:r>
              <a:rPr lang="en-US" sz="1600"/>
              <a:t>A </a:t>
            </a:r>
            <a:r>
              <a:rPr i="1" lang="en-US" sz="1600"/>
              <a:t>digital path </a:t>
            </a:r>
            <a:r>
              <a:rPr lang="en-US" sz="1600"/>
              <a:t>(or curve) from pixel p with coordinates (x</a:t>
            </a:r>
            <a:r>
              <a:rPr baseline="-25000" lang="en-US" sz="1600"/>
              <a:t>o</a:t>
            </a:r>
            <a:r>
              <a:rPr lang="en-US" sz="1600"/>
              <a:t> , y</a:t>
            </a:r>
            <a:r>
              <a:rPr baseline="-25000" lang="en-US" sz="1600"/>
              <a:t>o</a:t>
            </a:r>
            <a:r>
              <a:rPr lang="en-US" sz="1600"/>
              <a:t> )  to pixel q with coordinates (x</a:t>
            </a:r>
            <a:r>
              <a:rPr baseline="-25000" lang="en-US" sz="1600"/>
              <a:t>n</a:t>
            </a:r>
            <a:r>
              <a:rPr lang="en-US" sz="1600"/>
              <a:t> , y</a:t>
            </a:r>
            <a:r>
              <a:rPr baseline="-25000" lang="en-US" sz="1600"/>
              <a:t>n</a:t>
            </a:r>
            <a:r>
              <a:rPr lang="en-US" sz="1600"/>
              <a:t> ) is a sequence of distinct pixels with coordinates</a:t>
            </a:r>
            <a:endParaRPr sz="1600"/>
          </a:p>
          <a:p>
            <a:pPr indent="0" lvl="0" marL="1143000" rtl="0" algn="just">
              <a:lnSpc>
                <a:spcPct val="115000"/>
              </a:lnSpc>
              <a:spcBef>
                <a:spcPts val="1200"/>
              </a:spcBef>
              <a:spcAft>
                <a:spcPts val="0"/>
              </a:spcAft>
              <a:buNone/>
            </a:pPr>
            <a:r>
              <a:rPr lang="en-US" sz="1600"/>
              <a:t>                     (x</a:t>
            </a:r>
            <a:r>
              <a:rPr baseline="-25000" lang="en-US" sz="1600"/>
              <a:t>o</a:t>
            </a:r>
            <a:r>
              <a:rPr lang="en-US" sz="1600"/>
              <a:t> , y</a:t>
            </a:r>
            <a:r>
              <a:rPr baseline="-25000" lang="en-US" sz="1600"/>
              <a:t>o</a:t>
            </a:r>
            <a:r>
              <a:rPr lang="en-US" sz="1600"/>
              <a:t> ), (x</a:t>
            </a:r>
            <a:r>
              <a:rPr baseline="-25000" lang="en-US" sz="1600"/>
              <a:t>1</a:t>
            </a:r>
            <a:r>
              <a:rPr lang="en-US" sz="1600"/>
              <a:t> , y</a:t>
            </a:r>
            <a:r>
              <a:rPr baseline="-25000" lang="en-US" sz="1600"/>
              <a:t>1</a:t>
            </a:r>
            <a:r>
              <a:rPr lang="en-US" sz="1600"/>
              <a:t> ),… (x</a:t>
            </a:r>
            <a:r>
              <a:rPr baseline="-25000" lang="en-US" sz="1600"/>
              <a:t>n</a:t>
            </a:r>
            <a:r>
              <a:rPr lang="en-US" sz="1600"/>
              <a:t> , y</a:t>
            </a:r>
            <a:r>
              <a:rPr baseline="-25000" lang="en-US" sz="1600"/>
              <a:t>n</a:t>
            </a:r>
            <a:r>
              <a:rPr lang="en-US" sz="1600"/>
              <a:t> )</a:t>
            </a:r>
            <a:endParaRPr sz="1600"/>
          </a:p>
          <a:p>
            <a:pPr indent="0" lvl="0" marL="1143000" rtl="0" algn="just">
              <a:lnSpc>
                <a:spcPct val="115000"/>
              </a:lnSpc>
              <a:spcBef>
                <a:spcPts val="1200"/>
              </a:spcBef>
              <a:spcAft>
                <a:spcPts val="0"/>
              </a:spcAft>
              <a:buNone/>
            </a:pPr>
            <a:r>
              <a:rPr lang="en-US" sz="1600"/>
              <a:t>where points (x</a:t>
            </a:r>
            <a:r>
              <a:rPr baseline="-25000" lang="en-US" sz="1600"/>
              <a:t>i</a:t>
            </a:r>
            <a:r>
              <a:rPr lang="en-US" sz="1600"/>
              <a:t> , y</a:t>
            </a:r>
            <a:r>
              <a:rPr baseline="-25000" lang="en-US" sz="1600"/>
              <a:t>i</a:t>
            </a:r>
            <a:r>
              <a:rPr lang="en-US" sz="1600"/>
              <a:t> ) and (x</a:t>
            </a:r>
            <a:r>
              <a:rPr baseline="-25000" lang="en-US" sz="1600"/>
              <a:t>i-1</a:t>
            </a:r>
            <a:r>
              <a:rPr lang="en-US" sz="1600"/>
              <a:t> , y</a:t>
            </a:r>
            <a:r>
              <a:rPr baseline="-25000" lang="en-US" sz="1600"/>
              <a:t>i-1</a:t>
            </a:r>
            <a:r>
              <a:rPr lang="en-US" sz="1600"/>
              <a:t> ) are adjacent for 1 ≤ i ≤ n</a:t>
            </a:r>
            <a:endParaRPr sz="1600"/>
          </a:p>
          <a:p>
            <a:pPr indent="-204469" lvl="2" marL="1143000" rtl="0" algn="just">
              <a:lnSpc>
                <a:spcPct val="115000"/>
              </a:lnSpc>
              <a:spcBef>
                <a:spcPts val="1200"/>
              </a:spcBef>
              <a:spcAft>
                <a:spcPts val="0"/>
              </a:spcAft>
              <a:buSzPts val="1600"/>
              <a:buChar char="▪"/>
            </a:pPr>
            <a:r>
              <a:rPr lang="en-US" sz="1600"/>
              <a:t>n is the</a:t>
            </a:r>
            <a:r>
              <a:rPr i="1" lang="en-US" sz="1600"/>
              <a:t> length </a:t>
            </a:r>
            <a:r>
              <a:rPr lang="en-US" sz="1600"/>
              <a:t>of the path</a:t>
            </a:r>
            <a:endParaRPr sz="1600"/>
          </a:p>
          <a:p>
            <a:pPr indent="-204469" lvl="2" marL="1143000" rtl="0" algn="just">
              <a:lnSpc>
                <a:spcPct val="115000"/>
              </a:lnSpc>
              <a:spcBef>
                <a:spcPts val="0"/>
              </a:spcBef>
              <a:spcAft>
                <a:spcPts val="0"/>
              </a:spcAft>
              <a:buSzPts val="1600"/>
              <a:buChar char="▪"/>
            </a:pPr>
            <a:r>
              <a:rPr lang="en-US" sz="1600"/>
              <a:t>If(x</a:t>
            </a:r>
            <a:r>
              <a:rPr baseline="-25000" lang="en-US" sz="1600"/>
              <a:t>o</a:t>
            </a:r>
            <a:r>
              <a:rPr lang="en-US" sz="1600"/>
              <a:t> , y</a:t>
            </a:r>
            <a:r>
              <a:rPr baseline="-25000" lang="en-US" sz="1600"/>
              <a:t>o</a:t>
            </a:r>
            <a:r>
              <a:rPr lang="en-US" sz="1600"/>
              <a:t> ) = (x</a:t>
            </a:r>
            <a:r>
              <a:rPr baseline="-25000" lang="en-US" sz="1600"/>
              <a:t>n</a:t>
            </a:r>
            <a:r>
              <a:rPr lang="en-US" sz="1600"/>
              <a:t> , y</a:t>
            </a:r>
            <a:r>
              <a:rPr baseline="-25000" lang="en-US" sz="1600"/>
              <a:t>n</a:t>
            </a:r>
            <a:r>
              <a:rPr lang="en-US" sz="1600"/>
              <a:t> ) the path is a </a:t>
            </a:r>
            <a:r>
              <a:rPr i="1" lang="en-US" sz="1600"/>
              <a:t>closed</a:t>
            </a:r>
            <a:r>
              <a:rPr lang="en-US" sz="1600"/>
              <a:t> path</a:t>
            </a:r>
            <a:endParaRPr sz="1600"/>
          </a:p>
          <a:p>
            <a:pPr indent="-204469" lvl="2" marL="1143000" rtl="0" algn="just">
              <a:lnSpc>
                <a:spcPct val="115000"/>
              </a:lnSpc>
              <a:spcBef>
                <a:spcPts val="0"/>
              </a:spcBef>
              <a:spcAft>
                <a:spcPts val="0"/>
              </a:spcAft>
              <a:buSzPts val="1600"/>
              <a:buChar char="▪"/>
            </a:pPr>
            <a:r>
              <a:rPr lang="en-US" sz="1600"/>
              <a:t>We can define 4-, 8-, or m-paths, depending on the type of adjacency specified</a:t>
            </a:r>
            <a:endParaRPr sz="1600"/>
          </a:p>
          <a:p>
            <a:pPr indent="-204469" lvl="2" marL="1143000" rtl="0" algn="just">
              <a:lnSpc>
                <a:spcPct val="115000"/>
              </a:lnSpc>
              <a:spcBef>
                <a:spcPts val="0"/>
              </a:spcBef>
              <a:spcAft>
                <a:spcPts val="0"/>
              </a:spcAft>
              <a:buSzPts val="1600"/>
              <a:buChar char="▪"/>
            </a:pPr>
            <a:r>
              <a:rPr lang="en-US" sz="1600"/>
              <a:t>For example, the paths in Fig. 2.28(b) between the top right and bottom right points are 8-paths, and the path in Fig. 2.28(c) is an m-path</a:t>
            </a:r>
            <a:endParaRPr sz="1600"/>
          </a:p>
        </p:txBody>
      </p:sp>
      <p:sp>
        <p:nvSpPr>
          <p:cNvPr id="1186" name="Google Shape;1186;ge54d8faa88_0_27"/>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1187" name="Google Shape;1187;ge54d8faa88_0_27"/>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88" name="Google Shape;1188;ge54d8faa88_0_27"/>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ge71713cad3_0_13"/>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1194" name="Google Shape;1194;ge71713cad3_0_13"/>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lnSpcReduction="10000"/>
          </a:bodyPr>
          <a:lstStyle/>
          <a:p>
            <a:pPr indent="-229870" lvl="0" marL="228600" rtl="0" algn="just">
              <a:spcBef>
                <a:spcPts val="500"/>
              </a:spcBef>
              <a:spcAft>
                <a:spcPts val="0"/>
              </a:spcAft>
              <a:buSzPts val="2000"/>
              <a:buFont typeface="Rockwell"/>
              <a:buChar char="▪"/>
            </a:pPr>
            <a:r>
              <a:rPr b="1" lang="en-US" sz="2000"/>
              <a:t>Some Basic Relationships Between Pixels</a:t>
            </a:r>
            <a:r>
              <a:rPr lang="en-US" sz="1600"/>
              <a:t> </a:t>
            </a:r>
            <a:endParaRPr sz="1600"/>
          </a:p>
          <a:p>
            <a:pPr indent="-217169" lvl="1" marL="685800" rtl="0" algn="just">
              <a:lnSpc>
                <a:spcPct val="115000"/>
              </a:lnSpc>
              <a:spcBef>
                <a:spcPts val="0"/>
              </a:spcBef>
              <a:spcAft>
                <a:spcPts val="0"/>
              </a:spcAft>
              <a:buSzPts val="1800"/>
              <a:buChar char="▪"/>
            </a:pPr>
            <a:r>
              <a:rPr i="1" lang="en-US" sz="1800"/>
              <a:t>Connectivity</a:t>
            </a:r>
            <a:endParaRPr i="1" sz="1800"/>
          </a:p>
          <a:p>
            <a:pPr indent="-204469" lvl="2" marL="1143000" rtl="0" algn="just">
              <a:lnSpc>
                <a:spcPct val="115000"/>
              </a:lnSpc>
              <a:spcBef>
                <a:spcPts val="0"/>
              </a:spcBef>
              <a:spcAft>
                <a:spcPts val="0"/>
              </a:spcAft>
              <a:buSzPts val="1600"/>
              <a:buChar char="▪"/>
            </a:pPr>
            <a:r>
              <a:rPr lang="en-US" sz="1600"/>
              <a:t>Let S represent a subset of pixels in an image</a:t>
            </a:r>
            <a:endParaRPr sz="1600"/>
          </a:p>
          <a:p>
            <a:pPr indent="-204469" lvl="2" marL="1143000" rtl="0" algn="just">
              <a:lnSpc>
                <a:spcPct val="115000"/>
              </a:lnSpc>
              <a:spcBef>
                <a:spcPts val="0"/>
              </a:spcBef>
              <a:spcAft>
                <a:spcPts val="0"/>
              </a:spcAft>
              <a:buSzPts val="1600"/>
              <a:buChar char="▪"/>
            </a:pPr>
            <a:r>
              <a:rPr lang="en-US" sz="1600"/>
              <a:t>Two pixels p and q are said to be </a:t>
            </a:r>
            <a:r>
              <a:rPr i="1" lang="en-US" sz="1600"/>
              <a:t>connected</a:t>
            </a:r>
            <a:r>
              <a:rPr lang="en-US" sz="1600"/>
              <a:t> in S if there exists a path between them consisting entirely of pixels in S</a:t>
            </a:r>
            <a:endParaRPr sz="1600"/>
          </a:p>
          <a:p>
            <a:pPr indent="-204469" lvl="2" marL="1143000" rtl="0" algn="just">
              <a:lnSpc>
                <a:spcPct val="115000"/>
              </a:lnSpc>
              <a:spcBef>
                <a:spcPts val="0"/>
              </a:spcBef>
              <a:spcAft>
                <a:spcPts val="0"/>
              </a:spcAft>
              <a:buSzPts val="1600"/>
              <a:buChar char="▪"/>
            </a:pPr>
            <a:r>
              <a:rPr lang="en-US" sz="1600"/>
              <a:t>For any pixel p in S, the set of pixels that are connected to it in S is called a </a:t>
            </a:r>
            <a:r>
              <a:rPr i="1" lang="en-US" sz="1600"/>
              <a:t>connected component</a:t>
            </a:r>
            <a:r>
              <a:rPr lang="en-US" sz="1600"/>
              <a:t> of S</a:t>
            </a:r>
            <a:endParaRPr sz="1600"/>
          </a:p>
          <a:p>
            <a:pPr indent="-204469" lvl="2" marL="1143000" rtl="0" algn="just">
              <a:lnSpc>
                <a:spcPct val="115000"/>
              </a:lnSpc>
              <a:spcBef>
                <a:spcPts val="0"/>
              </a:spcBef>
              <a:spcAft>
                <a:spcPts val="0"/>
              </a:spcAft>
              <a:buSzPts val="1600"/>
              <a:buChar char="▪"/>
            </a:pPr>
            <a:r>
              <a:rPr lang="en-US" sz="1600"/>
              <a:t>If it only has one component, and that component is connected, then S is called a </a:t>
            </a:r>
            <a:r>
              <a:rPr i="1" lang="en-US" sz="1600"/>
              <a:t>connected set</a:t>
            </a:r>
            <a:endParaRPr i="1" sz="1600"/>
          </a:p>
          <a:p>
            <a:pPr indent="-217169" lvl="1" marL="685800" rtl="0" algn="just">
              <a:lnSpc>
                <a:spcPct val="115000"/>
              </a:lnSpc>
              <a:spcBef>
                <a:spcPts val="0"/>
              </a:spcBef>
              <a:spcAft>
                <a:spcPts val="0"/>
              </a:spcAft>
              <a:buSzPts val="1800"/>
              <a:buChar char="▪"/>
            </a:pPr>
            <a:r>
              <a:rPr i="1" lang="en-US" sz="1800"/>
              <a:t>Regions</a:t>
            </a:r>
            <a:endParaRPr i="1" sz="1600"/>
          </a:p>
          <a:p>
            <a:pPr indent="-204469" lvl="2" marL="1143000" rtl="0" algn="just">
              <a:lnSpc>
                <a:spcPct val="115000"/>
              </a:lnSpc>
              <a:spcBef>
                <a:spcPts val="0"/>
              </a:spcBef>
              <a:spcAft>
                <a:spcPts val="0"/>
              </a:spcAft>
              <a:buSzPts val="1600"/>
              <a:buChar char="▪"/>
            </a:pPr>
            <a:r>
              <a:rPr lang="en-US" sz="1600"/>
              <a:t>Let R represent a subset of pixels in an image</a:t>
            </a:r>
            <a:endParaRPr sz="1600"/>
          </a:p>
          <a:p>
            <a:pPr indent="-204469" lvl="2" marL="1143000" rtl="0" algn="just">
              <a:lnSpc>
                <a:spcPct val="115000"/>
              </a:lnSpc>
              <a:spcBef>
                <a:spcPts val="0"/>
              </a:spcBef>
              <a:spcAft>
                <a:spcPts val="0"/>
              </a:spcAft>
              <a:buSzPts val="1600"/>
              <a:buChar char="▪"/>
            </a:pPr>
            <a:r>
              <a:rPr lang="en-US" sz="1600"/>
              <a:t>We call R a </a:t>
            </a:r>
            <a:r>
              <a:rPr i="1" lang="en-US" sz="1600"/>
              <a:t>region</a:t>
            </a:r>
            <a:r>
              <a:rPr lang="en-US" sz="1600"/>
              <a:t> of the image if R is a connected set</a:t>
            </a:r>
            <a:endParaRPr sz="1600"/>
          </a:p>
          <a:p>
            <a:pPr indent="-204469" lvl="2" marL="1143000" rtl="0" algn="just">
              <a:lnSpc>
                <a:spcPct val="115000"/>
              </a:lnSpc>
              <a:spcBef>
                <a:spcPts val="0"/>
              </a:spcBef>
              <a:spcAft>
                <a:spcPts val="0"/>
              </a:spcAft>
              <a:buSzPts val="1600"/>
              <a:buChar char="▪"/>
            </a:pPr>
            <a:r>
              <a:rPr lang="en-US" sz="1600"/>
              <a:t>Two regions, R</a:t>
            </a:r>
            <a:r>
              <a:rPr baseline="-25000" lang="en-US" sz="1600"/>
              <a:t>i</a:t>
            </a:r>
            <a:r>
              <a:rPr lang="en-US" sz="1600"/>
              <a:t> and R</a:t>
            </a:r>
            <a:r>
              <a:rPr baseline="-25000" lang="en-US" sz="1600"/>
              <a:t>j </a:t>
            </a:r>
            <a:r>
              <a:rPr lang="en-US" sz="1600"/>
              <a:t>are said to be </a:t>
            </a:r>
            <a:r>
              <a:rPr i="1" lang="en-US" sz="1600"/>
              <a:t>adjacent</a:t>
            </a:r>
            <a:r>
              <a:rPr lang="en-US" sz="1600"/>
              <a:t> if their union forms a connected set</a:t>
            </a:r>
            <a:endParaRPr sz="1600"/>
          </a:p>
          <a:p>
            <a:pPr indent="-204469" lvl="2" marL="1143000" rtl="0" algn="just">
              <a:lnSpc>
                <a:spcPct val="115000"/>
              </a:lnSpc>
              <a:spcBef>
                <a:spcPts val="0"/>
              </a:spcBef>
              <a:spcAft>
                <a:spcPts val="0"/>
              </a:spcAft>
              <a:buSzPts val="1600"/>
              <a:buChar char="▪"/>
            </a:pPr>
            <a:r>
              <a:rPr lang="en-US" sz="1600"/>
              <a:t>Regions that are not adjacent are said to be </a:t>
            </a:r>
            <a:r>
              <a:rPr i="1" lang="en-US" sz="1600"/>
              <a:t>disjoint </a:t>
            </a:r>
            <a:endParaRPr i="1" sz="1600"/>
          </a:p>
          <a:p>
            <a:pPr indent="-204469" lvl="2" marL="1143000" rtl="0" algn="just">
              <a:lnSpc>
                <a:spcPct val="115000"/>
              </a:lnSpc>
              <a:spcBef>
                <a:spcPts val="0"/>
              </a:spcBef>
              <a:spcAft>
                <a:spcPts val="0"/>
              </a:spcAft>
              <a:buSzPts val="1600"/>
              <a:buChar char="▪"/>
            </a:pPr>
            <a:r>
              <a:rPr lang="en-US" sz="1600"/>
              <a:t>We consider 4- and 8-adjacency when referring to regions</a:t>
            </a:r>
            <a:endParaRPr sz="1600"/>
          </a:p>
        </p:txBody>
      </p:sp>
      <p:sp>
        <p:nvSpPr>
          <p:cNvPr id="1195" name="Google Shape;1195;ge71713cad3_0_13"/>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1196" name="Google Shape;1196;ge71713cad3_0_13"/>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97" name="Google Shape;1197;ge71713cad3_0_13"/>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ge71713cad3_0_23"/>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1203" name="Google Shape;1203;ge71713cad3_0_23"/>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lnSpcReduction="10000"/>
          </a:bodyPr>
          <a:lstStyle/>
          <a:p>
            <a:pPr indent="-229870" lvl="0" marL="228600" rtl="0" algn="just">
              <a:spcBef>
                <a:spcPts val="500"/>
              </a:spcBef>
              <a:spcAft>
                <a:spcPts val="0"/>
              </a:spcAft>
              <a:buSzPts val="2000"/>
              <a:buFont typeface="Rockwell"/>
              <a:buChar char="▪"/>
            </a:pPr>
            <a:r>
              <a:rPr b="1" lang="en-US" sz="2000"/>
              <a:t>Some Basic Relationships Between Pixels</a:t>
            </a:r>
            <a:r>
              <a:rPr lang="en-US" sz="1600"/>
              <a:t> </a:t>
            </a:r>
            <a:endParaRPr sz="1600"/>
          </a:p>
          <a:p>
            <a:pPr indent="-217169" lvl="1" marL="685800" rtl="0" algn="just">
              <a:lnSpc>
                <a:spcPct val="115000"/>
              </a:lnSpc>
              <a:spcBef>
                <a:spcPts val="0"/>
              </a:spcBef>
              <a:spcAft>
                <a:spcPts val="0"/>
              </a:spcAft>
              <a:buSzPts val="1800"/>
              <a:buChar char="▪"/>
            </a:pPr>
            <a:r>
              <a:rPr i="1" lang="en-US" sz="1800"/>
              <a:t>Regions</a:t>
            </a:r>
            <a:endParaRPr i="1" sz="1800"/>
          </a:p>
          <a:p>
            <a:pPr indent="-204469" lvl="2" marL="1143000" rtl="0" algn="just">
              <a:lnSpc>
                <a:spcPct val="115000"/>
              </a:lnSpc>
              <a:spcBef>
                <a:spcPts val="0"/>
              </a:spcBef>
              <a:spcAft>
                <a:spcPts val="0"/>
              </a:spcAft>
              <a:buSzPts val="1600"/>
              <a:buFont typeface="Rockwell"/>
              <a:buChar char="▪"/>
            </a:pPr>
            <a:r>
              <a:rPr lang="en-US" sz="1600"/>
              <a:t>The type of adjacency used must be specified</a:t>
            </a:r>
            <a:endParaRPr sz="1600"/>
          </a:p>
          <a:p>
            <a:pPr indent="-204469" lvl="2" marL="1143000" rtl="0" algn="just">
              <a:lnSpc>
                <a:spcPct val="115000"/>
              </a:lnSpc>
              <a:spcBef>
                <a:spcPts val="0"/>
              </a:spcBef>
              <a:spcAft>
                <a:spcPts val="0"/>
              </a:spcAft>
              <a:buSzPts val="1600"/>
              <a:buFont typeface="Rockwell"/>
              <a:buChar char="▪"/>
            </a:pPr>
            <a:r>
              <a:rPr lang="en-US" sz="1600"/>
              <a:t>For example, the two regions of 1’s in Fig. 2.28(d) are adjacent only if 8-adjacency is used</a:t>
            </a:r>
            <a:endParaRPr sz="1600"/>
          </a:p>
          <a:p>
            <a:pPr indent="-204469" lvl="2" marL="1143000" rtl="0" algn="just">
              <a:lnSpc>
                <a:spcPct val="115000"/>
              </a:lnSpc>
              <a:spcBef>
                <a:spcPts val="0"/>
              </a:spcBef>
              <a:spcAft>
                <a:spcPts val="0"/>
              </a:spcAft>
              <a:buSzPts val="1600"/>
              <a:buFont typeface="Rockwell"/>
              <a:buChar char="▪"/>
            </a:pPr>
            <a:r>
              <a:rPr lang="en-US" sz="1600"/>
              <a:t>Suppose an image contains K disjoint regions, R</a:t>
            </a:r>
            <a:r>
              <a:rPr baseline="-25000" lang="en-US" sz="1600"/>
              <a:t>k</a:t>
            </a:r>
            <a:r>
              <a:rPr lang="en-US" sz="1600"/>
              <a:t>  , k =1, 2,…, K, none of which touches the image border </a:t>
            </a:r>
            <a:endParaRPr sz="1600"/>
          </a:p>
          <a:p>
            <a:pPr indent="-204469" lvl="2" marL="1143000" rtl="0" algn="just">
              <a:lnSpc>
                <a:spcPct val="115000"/>
              </a:lnSpc>
              <a:spcBef>
                <a:spcPts val="0"/>
              </a:spcBef>
              <a:spcAft>
                <a:spcPts val="0"/>
              </a:spcAft>
              <a:buSzPts val="1600"/>
              <a:buChar char="▪"/>
            </a:pPr>
            <a:r>
              <a:rPr lang="en-US" sz="1600"/>
              <a:t>Let R</a:t>
            </a:r>
            <a:r>
              <a:rPr baseline="-25000" lang="en-US" sz="1600"/>
              <a:t>u</a:t>
            </a:r>
            <a:r>
              <a:rPr lang="en-US" sz="1600"/>
              <a:t>  denote the union of all the K regions, and let (R</a:t>
            </a:r>
            <a:r>
              <a:rPr baseline="-25000" lang="en-US" sz="1600"/>
              <a:t>u </a:t>
            </a:r>
            <a:r>
              <a:rPr lang="en-US" sz="1600"/>
              <a:t>)</a:t>
            </a:r>
            <a:r>
              <a:rPr baseline="30000" lang="en-US" sz="1600"/>
              <a:t>c </a:t>
            </a:r>
            <a:r>
              <a:rPr lang="en-US" sz="1600"/>
              <a:t>denote its complement </a:t>
            </a:r>
            <a:endParaRPr sz="1600"/>
          </a:p>
          <a:p>
            <a:pPr indent="-204469" lvl="2" marL="1143000" rtl="0" algn="just">
              <a:lnSpc>
                <a:spcPct val="115000"/>
              </a:lnSpc>
              <a:spcBef>
                <a:spcPts val="0"/>
              </a:spcBef>
              <a:spcAft>
                <a:spcPts val="0"/>
              </a:spcAft>
              <a:buSzPts val="1600"/>
              <a:buFont typeface="Rockwell"/>
              <a:buChar char="▪"/>
            </a:pPr>
            <a:r>
              <a:rPr lang="en-US" sz="1600"/>
              <a:t>We call all the points in R</a:t>
            </a:r>
            <a:r>
              <a:rPr baseline="-25000" lang="en-US" sz="1600"/>
              <a:t>u</a:t>
            </a:r>
            <a:r>
              <a:rPr lang="en-US" sz="1600"/>
              <a:t> the </a:t>
            </a:r>
            <a:r>
              <a:rPr i="1" lang="en-US" sz="1600"/>
              <a:t>foreground</a:t>
            </a:r>
            <a:r>
              <a:rPr lang="en-US" sz="1600"/>
              <a:t>, and all the points in (R</a:t>
            </a:r>
            <a:r>
              <a:rPr baseline="-25000" lang="en-US" sz="1600"/>
              <a:t>u </a:t>
            </a:r>
            <a:r>
              <a:rPr lang="en-US" sz="1600"/>
              <a:t>)</a:t>
            </a:r>
            <a:r>
              <a:rPr baseline="30000" lang="en-US" sz="1600"/>
              <a:t>c</a:t>
            </a:r>
            <a:r>
              <a:rPr lang="en-US" sz="1600"/>
              <a:t> the </a:t>
            </a:r>
            <a:r>
              <a:rPr i="1" lang="en-US" sz="1600"/>
              <a:t>background</a:t>
            </a:r>
            <a:r>
              <a:rPr lang="en-US" sz="1600"/>
              <a:t> of the image</a:t>
            </a:r>
            <a:endParaRPr sz="1600"/>
          </a:p>
          <a:p>
            <a:pPr indent="-204469" lvl="1" marL="685800" rtl="0" algn="just">
              <a:lnSpc>
                <a:spcPct val="115000"/>
              </a:lnSpc>
              <a:spcBef>
                <a:spcPts val="0"/>
              </a:spcBef>
              <a:spcAft>
                <a:spcPts val="0"/>
              </a:spcAft>
              <a:buSzPts val="1600"/>
              <a:buChar char="▪"/>
            </a:pPr>
            <a:r>
              <a:rPr i="1" lang="en-US" sz="1800"/>
              <a:t>Boundaries</a:t>
            </a:r>
            <a:endParaRPr i="1" sz="1800"/>
          </a:p>
          <a:p>
            <a:pPr indent="-204469" lvl="2" marL="1143000" rtl="0" algn="just">
              <a:lnSpc>
                <a:spcPct val="115000"/>
              </a:lnSpc>
              <a:spcBef>
                <a:spcPts val="0"/>
              </a:spcBef>
              <a:spcAft>
                <a:spcPts val="0"/>
              </a:spcAft>
              <a:buSzPts val="1600"/>
              <a:buChar char="▪"/>
            </a:pPr>
            <a:r>
              <a:rPr lang="en-US" sz="1600"/>
              <a:t>The </a:t>
            </a:r>
            <a:r>
              <a:rPr i="1" lang="en-US" sz="1600"/>
              <a:t>boundary </a:t>
            </a:r>
            <a:r>
              <a:rPr lang="en-US" sz="1600"/>
              <a:t>(also called the </a:t>
            </a:r>
            <a:r>
              <a:rPr i="1" lang="en-US" sz="1600"/>
              <a:t>border</a:t>
            </a:r>
            <a:r>
              <a:rPr lang="en-US" sz="1600"/>
              <a:t> or </a:t>
            </a:r>
            <a:r>
              <a:rPr i="1" lang="en-US" sz="1600"/>
              <a:t>contour</a:t>
            </a:r>
            <a:r>
              <a:rPr lang="en-US" sz="1600"/>
              <a:t>) of a region R is the set of pixels in R that are adjacent to pixels in the complement of R</a:t>
            </a:r>
            <a:endParaRPr sz="1600"/>
          </a:p>
          <a:p>
            <a:pPr indent="-204469" lvl="2" marL="1143000" rtl="0" algn="just">
              <a:lnSpc>
                <a:spcPct val="115000"/>
              </a:lnSpc>
              <a:spcBef>
                <a:spcPts val="0"/>
              </a:spcBef>
              <a:spcAft>
                <a:spcPts val="0"/>
              </a:spcAft>
              <a:buSzPts val="1600"/>
              <a:buChar char="▪"/>
            </a:pPr>
            <a:r>
              <a:rPr lang="en-US" sz="1600"/>
              <a:t>Stated another way, the border of a region is the set of pixels in the region that have at least one background neighbor</a:t>
            </a:r>
            <a:endParaRPr sz="1600"/>
          </a:p>
        </p:txBody>
      </p:sp>
      <p:sp>
        <p:nvSpPr>
          <p:cNvPr id="1204" name="Google Shape;1204;ge71713cad3_0_23"/>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1205" name="Google Shape;1205;ge71713cad3_0_23"/>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06" name="Google Shape;1206;ge71713cad3_0_23"/>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ge71713cad3_0_35"/>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1212" name="Google Shape;1212;ge71713cad3_0_35"/>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a:bodyPr>
          <a:lstStyle/>
          <a:p>
            <a:pPr indent="-229870" lvl="0" marL="228600" rtl="0" algn="just">
              <a:spcBef>
                <a:spcPts val="500"/>
              </a:spcBef>
              <a:spcAft>
                <a:spcPts val="0"/>
              </a:spcAft>
              <a:buSzPts val="2000"/>
              <a:buFont typeface="Rockwell"/>
              <a:buChar char="▪"/>
            </a:pPr>
            <a:r>
              <a:rPr b="1" lang="en-US" sz="2000"/>
              <a:t>Some Basic Relationships Between Pixels</a:t>
            </a:r>
            <a:r>
              <a:rPr lang="en-US" sz="1600"/>
              <a:t> </a:t>
            </a:r>
            <a:endParaRPr sz="1600"/>
          </a:p>
          <a:p>
            <a:pPr indent="-204469" lvl="1" marL="685800" rtl="0" algn="just">
              <a:lnSpc>
                <a:spcPct val="115000"/>
              </a:lnSpc>
              <a:spcBef>
                <a:spcPts val="0"/>
              </a:spcBef>
              <a:spcAft>
                <a:spcPts val="0"/>
              </a:spcAft>
              <a:buSzPts val="1600"/>
              <a:buChar char="▪"/>
            </a:pPr>
            <a:r>
              <a:rPr i="1" lang="en-US" sz="1800"/>
              <a:t>Boundaries</a:t>
            </a:r>
            <a:endParaRPr i="1" sz="1800"/>
          </a:p>
          <a:p>
            <a:pPr indent="-204469" lvl="2" marL="1143000" rtl="0" algn="just">
              <a:lnSpc>
                <a:spcPct val="115000"/>
              </a:lnSpc>
              <a:spcBef>
                <a:spcPts val="0"/>
              </a:spcBef>
              <a:spcAft>
                <a:spcPts val="0"/>
              </a:spcAft>
              <a:buSzPts val="1600"/>
              <a:buChar char="▪"/>
            </a:pPr>
            <a:r>
              <a:rPr lang="en-US" sz="1600"/>
              <a:t>We must specify the connectivity being used to define adjacency</a:t>
            </a:r>
            <a:endParaRPr sz="1600"/>
          </a:p>
          <a:p>
            <a:pPr indent="-204469" lvl="2" marL="1143000" rtl="0" algn="just">
              <a:lnSpc>
                <a:spcPct val="115000"/>
              </a:lnSpc>
              <a:spcBef>
                <a:spcPts val="0"/>
              </a:spcBef>
              <a:spcAft>
                <a:spcPts val="0"/>
              </a:spcAft>
              <a:buSzPts val="1600"/>
              <a:buChar char="▪"/>
            </a:pPr>
            <a:r>
              <a:rPr lang="en-US" sz="1600"/>
              <a:t>For example, the point circled in Fig. 2.28(e) is not a member of the border of the 1-valued region if 4-connectivity is used between the region and its background, because the only possible connection between that point and the background is diagonal</a:t>
            </a:r>
            <a:endParaRPr sz="1600"/>
          </a:p>
          <a:p>
            <a:pPr indent="-204469" lvl="2" marL="1143000" rtl="0" algn="just">
              <a:lnSpc>
                <a:spcPct val="115000"/>
              </a:lnSpc>
              <a:spcBef>
                <a:spcPts val="0"/>
              </a:spcBef>
              <a:spcAft>
                <a:spcPts val="0"/>
              </a:spcAft>
              <a:buSzPts val="1600"/>
              <a:buChar char="▪"/>
            </a:pPr>
            <a:r>
              <a:rPr lang="en-US" sz="1600"/>
              <a:t>As a rule, adjacency between points in a region and its background is defined using 8-connectivity to handle situations such as this</a:t>
            </a:r>
            <a:endParaRPr sz="1600"/>
          </a:p>
          <a:p>
            <a:pPr indent="-204469" lvl="2" marL="1143000" rtl="0" algn="just">
              <a:lnSpc>
                <a:spcPct val="115000"/>
              </a:lnSpc>
              <a:spcBef>
                <a:spcPts val="0"/>
              </a:spcBef>
              <a:spcAft>
                <a:spcPts val="0"/>
              </a:spcAft>
              <a:buSzPts val="1600"/>
              <a:buChar char="▪"/>
            </a:pPr>
            <a:r>
              <a:rPr lang="en-US" sz="1600"/>
              <a:t>The preceding definition sometimes is referred to as the </a:t>
            </a:r>
            <a:r>
              <a:rPr i="1" lang="en-US" sz="1600"/>
              <a:t>inner border </a:t>
            </a:r>
            <a:r>
              <a:rPr lang="en-US" sz="1600"/>
              <a:t>of the region to distinguish it from its </a:t>
            </a:r>
            <a:r>
              <a:rPr i="1" lang="en-US" sz="1600"/>
              <a:t>outer border</a:t>
            </a:r>
            <a:r>
              <a:rPr lang="en-US" sz="1600"/>
              <a:t>, which is the corresponding border in the background</a:t>
            </a:r>
            <a:endParaRPr sz="1600"/>
          </a:p>
          <a:p>
            <a:pPr indent="-204469" lvl="2" marL="1143000" rtl="0" algn="just">
              <a:lnSpc>
                <a:spcPct val="115000"/>
              </a:lnSpc>
              <a:spcBef>
                <a:spcPts val="0"/>
              </a:spcBef>
              <a:spcAft>
                <a:spcPts val="0"/>
              </a:spcAft>
              <a:buSzPts val="1600"/>
              <a:buChar char="▪"/>
            </a:pPr>
            <a:r>
              <a:rPr lang="en-US" sz="1600"/>
              <a:t>This distinction is important in the development of border-following algorithms</a:t>
            </a:r>
            <a:endParaRPr sz="1600"/>
          </a:p>
        </p:txBody>
      </p:sp>
      <p:sp>
        <p:nvSpPr>
          <p:cNvPr id="1213" name="Google Shape;1213;ge71713cad3_0_35"/>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1214" name="Google Shape;1214;ge71713cad3_0_35"/>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15" name="Google Shape;1215;ge71713cad3_0_35"/>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ge71713cad3_0_45"/>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1221" name="Google Shape;1221;ge71713cad3_0_45"/>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lnSpcReduction="20000"/>
          </a:bodyPr>
          <a:lstStyle/>
          <a:p>
            <a:pPr indent="-229870" lvl="0" marL="228600" rtl="0" algn="just">
              <a:spcBef>
                <a:spcPts val="500"/>
              </a:spcBef>
              <a:spcAft>
                <a:spcPts val="0"/>
              </a:spcAft>
              <a:buSzPts val="2000"/>
              <a:buFont typeface="Rockwell"/>
              <a:buChar char="▪"/>
            </a:pPr>
            <a:r>
              <a:rPr b="1" lang="en-US" sz="2000"/>
              <a:t>Some Basic Relationships Between Pixels</a:t>
            </a:r>
            <a:r>
              <a:rPr lang="en-US" sz="1600"/>
              <a:t> </a:t>
            </a:r>
            <a:endParaRPr sz="1600"/>
          </a:p>
          <a:p>
            <a:pPr indent="-204469" lvl="1" marL="685800" rtl="0" algn="just">
              <a:lnSpc>
                <a:spcPct val="115000"/>
              </a:lnSpc>
              <a:spcBef>
                <a:spcPts val="0"/>
              </a:spcBef>
              <a:spcAft>
                <a:spcPts val="0"/>
              </a:spcAft>
              <a:buSzPts val="1600"/>
              <a:buChar char="▪"/>
            </a:pPr>
            <a:r>
              <a:rPr i="1" lang="en-US" sz="1800"/>
              <a:t>Boundaries</a:t>
            </a:r>
            <a:endParaRPr i="1" sz="1800"/>
          </a:p>
          <a:p>
            <a:pPr indent="-204469" lvl="2" marL="1143000" rtl="0" algn="just">
              <a:lnSpc>
                <a:spcPct val="115000"/>
              </a:lnSpc>
              <a:spcBef>
                <a:spcPts val="0"/>
              </a:spcBef>
              <a:spcAft>
                <a:spcPts val="0"/>
              </a:spcAft>
              <a:buSzPts val="1600"/>
              <a:buChar char="▪"/>
            </a:pPr>
            <a:r>
              <a:rPr lang="en-US" sz="1600"/>
              <a:t>Such algorithms usually are formulated to follow the outer boundary in order to guarantee that the result will form a closed path</a:t>
            </a:r>
            <a:endParaRPr sz="1600"/>
          </a:p>
          <a:p>
            <a:pPr indent="-204469" lvl="2" marL="1143000" rtl="0" algn="just">
              <a:lnSpc>
                <a:spcPct val="115000"/>
              </a:lnSpc>
              <a:spcBef>
                <a:spcPts val="0"/>
              </a:spcBef>
              <a:spcAft>
                <a:spcPts val="0"/>
              </a:spcAft>
              <a:buSzPts val="1600"/>
              <a:buChar char="▪"/>
            </a:pPr>
            <a:r>
              <a:rPr lang="en-US" sz="1600"/>
              <a:t>For instance, the inner border of the 1-valued region in Fig. 2.28(f) is the region itself</a:t>
            </a:r>
            <a:endParaRPr sz="1600"/>
          </a:p>
          <a:p>
            <a:pPr indent="-204469" lvl="2" marL="1143000" rtl="0" algn="just">
              <a:lnSpc>
                <a:spcPct val="115000"/>
              </a:lnSpc>
              <a:spcBef>
                <a:spcPts val="0"/>
              </a:spcBef>
              <a:spcAft>
                <a:spcPts val="0"/>
              </a:spcAft>
              <a:buSzPts val="1600"/>
              <a:buChar char="▪"/>
            </a:pPr>
            <a:r>
              <a:rPr lang="en-US" sz="1600"/>
              <a:t>This border does not satisfy the definition of a closed path</a:t>
            </a:r>
            <a:endParaRPr sz="1600"/>
          </a:p>
          <a:p>
            <a:pPr indent="-204469" lvl="2" marL="1143000" rtl="0" algn="just">
              <a:lnSpc>
                <a:spcPct val="115000"/>
              </a:lnSpc>
              <a:spcBef>
                <a:spcPts val="0"/>
              </a:spcBef>
              <a:spcAft>
                <a:spcPts val="0"/>
              </a:spcAft>
              <a:buSzPts val="1600"/>
              <a:buChar char="▪"/>
            </a:pPr>
            <a:r>
              <a:rPr lang="en-US" sz="1600"/>
              <a:t>On the other hand, the outer border of the region does form a closed path around the region</a:t>
            </a:r>
            <a:endParaRPr sz="1600"/>
          </a:p>
          <a:p>
            <a:pPr indent="-204469" lvl="2" marL="1143000" rtl="0" algn="just">
              <a:lnSpc>
                <a:spcPct val="115000"/>
              </a:lnSpc>
              <a:spcBef>
                <a:spcPts val="0"/>
              </a:spcBef>
              <a:spcAft>
                <a:spcPts val="0"/>
              </a:spcAft>
              <a:buSzPts val="1600"/>
              <a:buChar char="▪"/>
            </a:pPr>
            <a:r>
              <a:rPr lang="en-US" sz="1600"/>
              <a:t>If R happens to be an entire image, then its boundary (or border) is defined as the set of pixels in the first and last rows and columns of the image</a:t>
            </a:r>
            <a:endParaRPr sz="1600"/>
          </a:p>
          <a:p>
            <a:pPr indent="-204469" lvl="2" marL="1143000" rtl="0" algn="just">
              <a:lnSpc>
                <a:spcPct val="115000"/>
              </a:lnSpc>
              <a:spcBef>
                <a:spcPts val="0"/>
              </a:spcBef>
              <a:spcAft>
                <a:spcPts val="0"/>
              </a:spcAft>
              <a:buSzPts val="1600"/>
              <a:buChar char="▪"/>
            </a:pPr>
            <a:r>
              <a:rPr lang="en-US" sz="1600"/>
              <a:t>This extra definition is required because an image has no neighbors beyond its border</a:t>
            </a:r>
            <a:endParaRPr sz="1600"/>
          </a:p>
          <a:p>
            <a:pPr indent="-204469" lvl="2" marL="1143000" rtl="0" algn="just">
              <a:lnSpc>
                <a:spcPct val="115000"/>
              </a:lnSpc>
              <a:spcBef>
                <a:spcPts val="0"/>
              </a:spcBef>
              <a:spcAft>
                <a:spcPts val="0"/>
              </a:spcAft>
              <a:buSzPts val="1600"/>
              <a:buChar char="▪"/>
            </a:pPr>
            <a:r>
              <a:rPr lang="en-US" sz="1600"/>
              <a:t>Normally, when we refer to a region, we are referring to a subset of an image, and any pixels in the boundary of the region that happen to coincide with the border of the image are included implicitly as part of the region boundary</a:t>
            </a:r>
            <a:endParaRPr sz="1600"/>
          </a:p>
        </p:txBody>
      </p:sp>
      <p:sp>
        <p:nvSpPr>
          <p:cNvPr id="1222" name="Google Shape;1222;ge71713cad3_0_45"/>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1223" name="Google Shape;1223;ge71713cad3_0_45"/>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24" name="Google Shape;1224;ge71713cad3_0_45"/>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ge71713cad3_0_55"/>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1230" name="Google Shape;1230;ge71713cad3_0_55"/>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a:bodyPr>
          <a:lstStyle/>
          <a:p>
            <a:pPr indent="-229870" lvl="0" marL="228600" rtl="0" algn="just">
              <a:spcBef>
                <a:spcPts val="500"/>
              </a:spcBef>
              <a:spcAft>
                <a:spcPts val="0"/>
              </a:spcAft>
              <a:buSzPts val="2000"/>
              <a:buFont typeface="Rockwell"/>
              <a:buChar char="▪"/>
            </a:pPr>
            <a:r>
              <a:rPr b="1" lang="en-US" sz="2000"/>
              <a:t>Some Basic Relationships Between Pixels</a:t>
            </a:r>
            <a:r>
              <a:rPr lang="en-US" sz="1600"/>
              <a:t> </a:t>
            </a:r>
            <a:endParaRPr sz="1600"/>
          </a:p>
          <a:p>
            <a:pPr indent="-204469" lvl="1" marL="685800" rtl="0" algn="just">
              <a:lnSpc>
                <a:spcPct val="115000"/>
              </a:lnSpc>
              <a:spcBef>
                <a:spcPts val="0"/>
              </a:spcBef>
              <a:spcAft>
                <a:spcPts val="0"/>
              </a:spcAft>
              <a:buSzPts val="1600"/>
              <a:buChar char="▪"/>
            </a:pPr>
            <a:r>
              <a:rPr i="1" lang="en-US" sz="1800"/>
              <a:t>Boundaries</a:t>
            </a:r>
            <a:endParaRPr i="1" sz="1800"/>
          </a:p>
          <a:p>
            <a:pPr indent="-204469" lvl="2" marL="1143000" rtl="0" algn="just">
              <a:lnSpc>
                <a:spcPct val="115000"/>
              </a:lnSpc>
              <a:spcBef>
                <a:spcPts val="0"/>
              </a:spcBef>
              <a:spcAft>
                <a:spcPts val="0"/>
              </a:spcAft>
              <a:buSzPts val="1600"/>
              <a:buChar char="▪"/>
            </a:pPr>
            <a:r>
              <a:rPr lang="en-US" sz="1600"/>
              <a:t>The boundary of a finite region forms a closed path and is thus a “global” concept</a:t>
            </a:r>
            <a:endParaRPr sz="1600"/>
          </a:p>
          <a:p>
            <a:pPr indent="-204469" lvl="2" marL="1143000" rtl="0" algn="just">
              <a:lnSpc>
                <a:spcPct val="115000"/>
              </a:lnSpc>
              <a:spcBef>
                <a:spcPts val="0"/>
              </a:spcBef>
              <a:spcAft>
                <a:spcPts val="0"/>
              </a:spcAft>
              <a:buSzPts val="1600"/>
              <a:buChar char="▪"/>
            </a:pPr>
            <a:r>
              <a:rPr lang="en-US" sz="1600"/>
              <a:t>Edges are formed from pixels with derivative values that exceed a preset threshold</a:t>
            </a:r>
            <a:endParaRPr sz="1600"/>
          </a:p>
          <a:p>
            <a:pPr indent="-204469" lvl="2" marL="1143000" rtl="0" algn="just">
              <a:lnSpc>
                <a:spcPct val="115000"/>
              </a:lnSpc>
              <a:spcBef>
                <a:spcPts val="0"/>
              </a:spcBef>
              <a:spcAft>
                <a:spcPts val="0"/>
              </a:spcAft>
              <a:buSzPts val="1600"/>
              <a:buChar char="▪"/>
            </a:pPr>
            <a:r>
              <a:rPr lang="en-US" sz="1600"/>
              <a:t>Thus, an edge is a “local” concept that is based on a measure of intensity-level discontinuity at a point</a:t>
            </a:r>
            <a:endParaRPr sz="1600"/>
          </a:p>
          <a:p>
            <a:pPr indent="-204469" lvl="2" marL="1143000" rtl="0" algn="just">
              <a:lnSpc>
                <a:spcPct val="115000"/>
              </a:lnSpc>
              <a:spcBef>
                <a:spcPts val="0"/>
              </a:spcBef>
              <a:spcAft>
                <a:spcPts val="0"/>
              </a:spcAft>
              <a:buSzPts val="1600"/>
              <a:buChar char="▪"/>
            </a:pPr>
            <a:r>
              <a:rPr lang="en-US" sz="1600"/>
              <a:t>It is possible to link edge points into edge segments, and sometimes these segments are linked in such a way that they correspond to boundaries, but this is not always the case</a:t>
            </a:r>
            <a:endParaRPr sz="1600"/>
          </a:p>
          <a:p>
            <a:pPr indent="-217169" lvl="1" marL="685800" rtl="0" algn="just">
              <a:lnSpc>
                <a:spcPct val="115000"/>
              </a:lnSpc>
              <a:spcBef>
                <a:spcPts val="0"/>
              </a:spcBef>
              <a:spcAft>
                <a:spcPts val="0"/>
              </a:spcAft>
              <a:buSzPts val="1800"/>
              <a:buChar char="▪"/>
            </a:pPr>
            <a:r>
              <a:rPr i="1" lang="en-US" sz="1800"/>
              <a:t>Distance Measures</a:t>
            </a:r>
            <a:endParaRPr i="1" sz="1800"/>
          </a:p>
          <a:p>
            <a:pPr indent="-204469" lvl="2" marL="1143000" rtl="0" algn="just">
              <a:lnSpc>
                <a:spcPct val="115000"/>
              </a:lnSpc>
              <a:spcBef>
                <a:spcPts val="0"/>
              </a:spcBef>
              <a:spcAft>
                <a:spcPts val="0"/>
              </a:spcAft>
              <a:buSzPts val="1600"/>
              <a:buChar char="▪"/>
            </a:pPr>
            <a:r>
              <a:rPr lang="en-US" sz="1600"/>
              <a:t>For pixels p, q, and s, with coordinates (x, y), (u,v), and (w,z), respectively, D is a distance function or metric if</a:t>
            </a:r>
            <a:endParaRPr sz="1600"/>
          </a:p>
          <a:p>
            <a:pPr indent="0" lvl="0" marL="1143000" rtl="0" algn="just">
              <a:lnSpc>
                <a:spcPct val="115000"/>
              </a:lnSpc>
              <a:spcBef>
                <a:spcPts val="1200"/>
              </a:spcBef>
              <a:spcAft>
                <a:spcPts val="1200"/>
              </a:spcAft>
              <a:buNone/>
            </a:pPr>
            <a:r>
              <a:t/>
            </a:r>
            <a:endParaRPr sz="1600"/>
          </a:p>
        </p:txBody>
      </p:sp>
      <p:sp>
        <p:nvSpPr>
          <p:cNvPr id="1231" name="Google Shape;1231;ge71713cad3_0_55"/>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1232" name="Google Shape;1232;ge71713cad3_0_55"/>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33" name="Google Shape;1233;ge71713cad3_0_55"/>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ge71713cad3_0_65"/>
          <p:cNvSpPr txBox="1"/>
          <p:nvPr>
            <p:ph type="title"/>
          </p:nvPr>
        </p:nvSpPr>
        <p:spPr>
          <a:xfrm>
            <a:off x="888631" y="2349925"/>
            <a:ext cx="3498900" cy="2456400"/>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Module - 1</a:t>
            </a:r>
            <a:br>
              <a:rPr lang="en-US"/>
            </a:br>
            <a:r>
              <a:rPr b="1" i="1" lang="en-US"/>
              <a:t>Digital Image Fundamentals </a:t>
            </a:r>
            <a:br>
              <a:rPr lang="en-US"/>
            </a:br>
            <a:endParaRPr/>
          </a:p>
        </p:txBody>
      </p:sp>
      <p:sp>
        <p:nvSpPr>
          <p:cNvPr id="1239" name="Google Shape;1239;ge71713cad3_0_65"/>
          <p:cNvSpPr txBox="1"/>
          <p:nvPr>
            <p:ph idx="1" type="body"/>
          </p:nvPr>
        </p:nvSpPr>
        <p:spPr>
          <a:xfrm>
            <a:off x="5118447" y="803186"/>
            <a:ext cx="6282000" cy="5248500"/>
          </a:xfrm>
          <a:prstGeom prst="rect">
            <a:avLst/>
          </a:prstGeom>
          <a:noFill/>
          <a:ln>
            <a:noFill/>
          </a:ln>
        </p:spPr>
        <p:txBody>
          <a:bodyPr anchorCtr="0" anchor="ctr" bIns="45700" lIns="91425" spcFirstLastPara="1" rIns="91425" wrap="square" tIns="45700">
            <a:normAutofit lnSpcReduction="10000"/>
          </a:bodyPr>
          <a:lstStyle/>
          <a:p>
            <a:pPr indent="-229870" lvl="0" marL="228600" rtl="0" algn="just">
              <a:spcBef>
                <a:spcPts val="500"/>
              </a:spcBef>
              <a:spcAft>
                <a:spcPts val="0"/>
              </a:spcAft>
              <a:buSzPts val="2000"/>
              <a:buFont typeface="Rockwell"/>
              <a:buChar char="▪"/>
            </a:pPr>
            <a:r>
              <a:rPr b="1" lang="en-US" sz="2000"/>
              <a:t>Some Basic Relationships Between Pixels</a:t>
            </a:r>
            <a:r>
              <a:rPr lang="en-US" sz="1600"/>
              <a:t> </a:t>
            </a:r>
            <a:endParaRPr sz="1600"/>
          </a:p>
          <a:p>
            <a:pPr indent="-217169" lvl="1" marL="685800" rtl="0" algn="just">
              <a:lnSpc>
                <a:spcPct val="115000"/>
              </a:lnSpc>
              <a:spcBef>
                <a:spcPts val="0"/>
              </a:spcBef>
              <a:spcAft>
                <a:spcPts val="0"/>
              </a:spcAft>
              <a:buSzPts val="1800"/>
              <a:buChar char="▪"/>
            </a:pPr>
            <a:r>
              <a:rPr i="1" lang="en-US" sz="1800"/>
              <a:t>Distance Measures</a:t>
            </a:r>
            <a:endParaRPr i="1" sz="1800"/>
          </a:p>
          <a:p>
            <a:pPr indent="-204469" lvl="2" marL="1143000" rtl="0" algn="just">
              <a:lnSpc>
                <a:spcPct val="115000"/>
              </a:lnSpc>
              <a:spcBef>
                <a:spcPts val="0"/>
              </a:spcBef>
              <a:spcAft>
                <a:spcPts val="0"/>
              </a:spcAft>
              <a:buSzPts val="1600"/>
              <a:buChar char="▪"/>
            </a:pPr>
            <a:r>
              <a:rPr lang="en-US" sz="1600"/>
              <a:t>For pixels p, q, and s, with coordinates (x, y), (u,v), and (w,z), respectively, D is a distance function or metric if</a:t>
            </a:r>
            <a:endParaRPr sz="1600"/>
          </a:p>
          <a:p>
            <a:pPr indent="-191769" lvl="3" marL="1600200" rtl="0" algn="just">
              <a:lnSpc>
                <a:spcPct val="115000"/>
              </a:lnSpc>
              <a:spcBef>
                <a:spcPts val="0"/>
              </a:spcBef>
              <a:spcAft>
                <a:spcPts val="0"/>
              </a:spcAft>
              <a:buSzPts val="1400"/>
              <a:buChar char="▪"/>
            </a:pPr>
            <a:r>
              <a:rPr lang="en-US" sz="1400"/>
              <a:t>D(p,q) ≥ 0 (D(p,q) = 0 iff p = q) ,</a:t>
            </a:r>
            <a:endParaRPr sz="1400"/>
          </a:p>
          <a:p>
            <a:pPr indent="-191769" lvl="3" marL="1600200" rtl="0" algn="just">
              <a:lnSpc>
                <a:spcPct val="115000"/>
              </a:lnSpc>
              <a:spcBef>
                <a:spcPts val="0"/>
              </a:spcBef>
              <a:spcAft>
                <a:spcPts val="0"/>
              </a:spcAft>
              <a:buSzPts val="1400"/>
              <a:buChar char="▪"/>
            </a:pPr>
            <a:r>
              <a:rPr lang="en-US" sz="1400"/>
              <a:t>D(p,q) = D(q, p), and</a:t>
            </a:r>
            <a:endParaRPr sz="1400"/>
          </a:p>
          <a:p>
            <a:pPr indent="-191769" lvl="3" marL="1600200" rtl="0" algn="just">
              <a:lnSpc>
                <a:spcPct val="115000"/>
              </a:lnSpc>
              <a:spcBef>
                <a:spcPts val="0"/>
              </a:spcBef>
              <a:spcAft>
                <a:spcPts val="0"/>
              </a:spcAft>
              <a:buSzPts val="1400"/>
              <a:buChar char="▪"/>
            </a:pPr>
            <a:r>
              <a:rPr lang="en-US" sz="1400"/>
              <a:t>D(p, s) ≤ D(p, q) + D(q, s).</a:t>
            </a:r>
            <a:endParaRPr sz="1400"/>
          </a:p>
          <a:p>
            <a:pPr indent="-204469" lvl="2" marL="1143000" rtl="0" algn="just">
              <a:lnSpc>
                <a:spcPct val="115000"/>
              </a:lnSpc>
              <a:spcBef>
                <a:spcPts val="0"/>
              </a:spcBef>
              <a:spcAft>
                <a:spcPts val="0"/>
              </a:spcAft>
              <a:buSzPts val="1600"/>
              <a:buChar char="▪"/>
            </a:pPr>
            <a:r>
              <a:rPr lang="en-US" sz="1600"/>
              <a:t>The Euclidean distance between p and q is defined as</a:t>
            </a:r>
            <a:endParaRPr sz="1600"/>
          </a:p>
          <a:p>
            <a:pPr indent="228600" lvl="0" marL="1600200" rtl="0" algn="just">
              <a:lnSpc>
                <a:spcPct val="115000"/>
              </a:lnSpc>
              <a:spcBef>
                <a:spcPts val="1200"/>
              </a:spcBef>
              <a:spcAft>
                <a:spcPts val="0"/>
              </a:spcAft>
              <a:buNone/>
            </a:pPr>
            <a:r>
              <a:rPr lang="en-US"/>
              <a:t>D</a:t>
            </a:r>
            <a:r>
              <a:rPr baseline="-25000" lang="en-US"/>
              <a:t>e </a:t>
            </a:r>
            <a:r>
              <a:rPr lang="en-US"/>
              <a:t>(p, q) = [(x - u)</a:t>
            </a:r>
            <a:r>
              <a:rPr baseline="30000" lang="en-US"/>
              <a:t>2 </a:t>
            </a:r>
            <a:r>
              <a:rPr lang="en-US"/>
              <a:t>+ (y - v)</a:t>
            </a:r>
            <a:r>
              <a:rPr baseline="30000" lang="en-US"/>
              <a:t>2</a:t>
            </a:r>
            <a:r>
              <a:rPr lang="en-US"/>
              <a:t>]</a:t>
            </a:r>
            <a:r>
              <a:rPr baseline="30000" lang="en-US"/>
              <a:t>½</a:t>
            </a:r>
            <a:endParaRPr/>
          </a:p>
          <a:p>
            <a:pPr indent="-217169" lvl="2" marL="1143000" rtl="0" algn="just">
              <a:lnSpc>
                <a:spcPct val="115000"/>
              </a:lnSpc>
              <a:spcBef>
                <a:spcPts val="1200"/>
              </a:spcBef>
              <a:spcAft>
                <a:spcPts val="0"/>
              </a:spcAft>
              <a:buSzPts val="1800"/>
              <a:buChar char="▪"/>
            </a:pPr>
            <a:r>
              <a:rPr lang="en-US" sz="1600"/>
              <a:t>The pixels having a distance less than or equal to some value r from (x, y) are the points contained in a disk of radius r centered at (x, y)</a:t>
            </a:r>
            <a:endParaRPr sz="1600"/>
          </a:p>
          <a:p>
            <a:pPr indent="-217169" lvl="2" marL="1143000" rtl="0" algn="just">
              <a:lnSpc>
                <a:spcPct val="115000"/>
              </a:lnSpc>
              <a:spcBef>
                <a:spcPts val="0"/>
              </a:spcBef>
              <a:spcAft>
                <a:spcPts val="0"/>
              </a:spcAft>
              <a:buSzPts val="1800"/>
              <a:buChar char="▪"/>
            </a:pPr>
            <a:r>
              <a:rPr lang="en-US" sz="1600"/>
              <a:t>The D4 distance, (called the city-block distance) between p and q is defined as</a:t>
            </a:r>
            <a:endParaRPr sz="1600"/>
          </a:p>
          <a:p>
            <a:pPr indent="228600" lvl="0" marL="1600200" rtl="0" algn="just">
              <a:lnSpc>
                <a:spcPct val="115000"/>
              </a:lnSpc>
              <a:spcBef>
                <a:spcPts val="1200"/>
              </a:spcBef>
              <a:spcAft>
                <a:spcPts val="1200"/>
              </a:spcAft>
              <a:buNone/>
            </a:pPr>
            <a:r>
              <a:rPr lang="en-US" sz="1600"/>
              <a:t>D</a:t>
            </a:r>
            <a:r>
              <a:rPr baseline="-25000" lang="en-US" sz="1600"/>
              <a:t>4 </a:t>
            </a:r>
            <a:r>
              <a:rPr lang="en-US" sz="1600"/>
              <a:t>(p, q) = </a:t>
            </a:r>
            <a:r>
              <a:rPr lang="en-US" sz="1600">
                <a:solidFill>
                  <a:srgbClr val="000000"/>
                </a:solidFill>
              </a:rPr>
              <a:t>⎸(x - u)</a:t>
            </a:r>
            <a:r>
              <a:rPr baseline="30000" lang="en-US" sz="1600">
                <a:solidFill>
                  <a:srgbClr val="000000"/>
                </a:solidFill>
              </a:rPr>
              <a:t> </a:t>
            </a:r>
            <a:r>
              <a:rPr lang="en-US" sz="1600"/>
              <a:t> ⎸</a:t>
            </a:r>
            <a:r>
              <a:rPr lang="en-US" sz="1600">
                <a:solidFill>
                  <a:srgbClr val="000000"/>
                </a:solidFill>
              </a:rPr>
              <a:t>+ </a:t>
            </a:r>
            <a:r>
              <a:rPr lang="en-US" sz="1600"/>
              <a:t> ⎸</a:t>
            </a:r>
            <a:r>
              <a:rPr lang="en-US" sz="1600">
                <a:solidFill>
                  <a:srgbClr val="000000"/>
                </a:solidFill>
              </a:rPr>
              <a:t>(y - v) </a:t>
            </a:r>
            <a:r>
              <a:rPr lang="en-US" sz="1600"/>
              <a:t>⎸</a:t>
            </a:r>
            <a:endParaRPr sz="1400"/>
          </a:p>
        </p:txBody>
      </p:sp>
      <p:sp>
        <p:nvSpPr>
          <p:cNvPr id="1240" name="Google Shape;1240;ge71713cad3_0_65"/>
          <p:cNvSpPr txBox="1"/>
          <p:nvPr>
            <p:ph idx="11" type="ftr"/>
          </p:nvPr>
        </p:nvSpPr>
        <p:spPr>
          <a:xfrm>
            <a:off x="804672" y="6227064"/>
            <a:ext cx="10588800" cy="32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CS633:IP by Prof. S.K. Sonkar, AP, ITD, UCET, VBU Hazaribag, Jharkhand</a:t>
            </a:r>
            <a:endParaRPr/>
          </a:p>
        </p:txBody>
      </p:sp>
      <p:sp>
        <p:nvSpPr>
          <p:cNvPr id="1241" name="Google Shape;1241;ge71713cad3_0_65"/>
          <p:cNvSpPr txBox="1"/>
          <p:nvPr>
            <p:ph idx="12" type="sldNum"/>
          </p:nvPr>
        </p:nvSpPr>
        <p:spPr>
          <a:xfrm>
            <a:off x="10469880" y="320040"/>
            <a:ext cx="914400" cy="320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42" name="Google Shape;1242;ge71713cad3_0_65"/>
          <p:cNvSpPr txBox="1"/>
          <p:nvPr>
            <p:ph idx="10" type="dt"/>
          </p:nvPr>
        </p:nvSpPr>
        <p:spPr>
          <a:xfrm>
            <a:off x="804672" y="320040"/>
            <a:ext cx="3657600" cy="320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7/5/2021</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tlas">
  <a:themeElements>
    <a:clrScheme name="Atlas">
      <a:dk1>
        <a:srgbClr val="000000"/>
      </a:dk1>
      <a:lt1>
        <a:srgbClr val="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2020-04-03T09:47:06Z</dcterms:created>
  <dc:creator>Shailendra Sonkar</dc:creator>
</cp:coreProperties>
</file>